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4" r:id="rId2"/>
    <p:sldId id="407" r:id="rId3"/>
    <p:sldId id="408" r:id="rId4"/>
    <p:sldId id="404" r:id="rId5"/>
    <p:sldId id="405" r:id="rId6"/>
    <p:sldId id="296" r:id="rId7"/>
    <p:sldId id="393" r:id="rId8"/>
    <p:sldId id="406" r:id="rId9"/>
    <p:sldId id="364" r:id="rId10"/>
    <p:sldId id="362" r:id="rId11"/>
    <p:sldId id="397" r:id="rId12"/>
    <p:sldId id="398" r:id="rId13"/>
    <p:sldId id="352" r:id="rId14"/>
    <p:sldId id="368" r:id="rId15"/>
    <p:sldId id="410" r:id="rId16"/>
    <p:sldId id="320" r:id="rId17"/>
    <p:sldId id="414" r:id="rId18"/>
    <p:sldId id="370" r:id="rId19"/>
    <p:sldId id="372" r:id="rId20"/>
    <p:sldId id="403" r:id="rId21"/>
    <p:sldId id="374" r:id="rId22"/>
    <p:sldId id="375" r:id="rId23"/>
    <p:sldId id="380" r:id="rId24"/>
    <p:sldId id="402" r:id="rId25"/>
    <p:sldId id="376" r:id="rId26"/>
    <p:sldId id="377" r:id="rId27"/>
    <p:sldId id="411" r:id="rId28"/>
    <p:sldId id="401" r:id="rId29"/>
    <p:sldId id="387" r:id="rId30"/>
    <p:sldId id="400" r:id="rId31"/>
    <p:sldId id="383" r:id="rId32"/>
    <p:sldId id="384" r:id="rId33"/>
    <p:sldId id="386" r:id="rId34"/>
    <p:sldId id="399" r:id="rId35"/>
    <p:sldId id="390" r:id="rId36"/>
    <p:sldId id="340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7CA6"/>
    <a:srgbClr val="11AEBF"/>
    <a:srgbClr val="D96459"/>
    <a:srgbClr val="057EC0"/>
    <a:srgbClr val="F2B56B"/>
    <a:srgbClr val="D9718C"/>
    <a:srgbClr val="899196"/>
    <a:srgbClr val="968996"/>
    <a:srgbClr val="7EC005"/>
    <a:srgbClr val="0528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2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DB5BD-C64F-401F-A0C3-B2372A9F8DDE}" type="datetimeFigureOut">
              <a:rPr lang="fr-FR" smtClean="0"/>
              <a:t>30/05/2025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2A16-8449-4B59-8BE2-557D0E19CB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42A16-8449-4B59-8BE2-557D0E19CBE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196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42A16-8449-4B59-8BE2-557D0E19CBE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065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42A16-8449-4B59-8BE2-557D0E19CBE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622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42A16-8449-4B59-8BE2-557D0E19CBE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162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3200" dirty="0" smtClean="0"/>
              <a:t>Voici comment nous on adresse ces enjeux </a:t>
            </a:r>
          </a:p>
          <a:p>
            <a:r>
              <a:rPr lang="fr-CA" sz="3200" dirty="0" smtClean="0"/>
              <a:t>Qui justement y répondent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99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42A16-8449-4B59-8BE2-557D0E19CBE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069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42A16-8449-4B59-8BE2-557D0E19CBE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196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42A16-8449-4B59-8BE2-557D0E19CBE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2800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42A16-8449-4B59-8BE2-557D0E19CBE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672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42A16-8449-4B59-8BE2-557D0E19CBE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866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42A16-8449-4B59-8BE2-557D0E19CBE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030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Comment ce thème </a:t>
            </a:r>
            <a:r>
              <a:rPr lang="fr-FR" dirty="0" err="1" smtClean="0"/>
              <a:t>a-t-il</a:t>
            </a:r>
            <a:r>
              <a:rPr lang="fr-FR" dirty="0" smtClean="0"/>
              <a:t> émergé? </a:t>
            </a:r>
          </a:p>
          <a:p>
            <a:endParaRPr lang="fr-FR" dirty="0" smtClean="0"/>
          </a:p>
          <a:p>
            <a:r>
              <a:rPr lang="fr-FR" dirty="0" smtClean="0"/>
              <a:t>Living </a:t>
            </a:r>
            <a:r>
              <a:rPr lang="fr-FR" dirty="0" err="1" smtClean="0"/>
              <a:t>lab</a:t>
            </a:r>
            <a:r>
              <a:rPr lang="fr-FR" dirty="0" smtClean="0"/>
              <a:t> au CRIUGM: Quartier innovant Côtes-des-Neiges. </a:t>
            </a:r>
            <a:endParaRPr lang="en-US" dirty="0" smtClean="0"/>
          </a:p>
          <a:p>
            <a:endParaRPr lang="en-CA" dirty="0" smtClean="0">
              <a:ea typeface="Calibri"/>
              <a:cs typeface="Calibri"/>
            </a:endParaRPr>
          </a:p>
          <a:p>
            <a:r>
              <a:rPr lang="en-CA" dirty="0" err="1" smtClean="0"/>
              <a:t>Dans</a:t>
            </a:r>
            <a:r>
              <a:rPr lang="en-CA" dirty="0" smtClean="0"/>
              <a:t> </a:t>
            </a:r>
            <a:r>
              <a:rPr lang="en-CA" dirty="0" err="1" smtClean="0"/>
              <a:t>l'ancien</a:t>
            </a:r>
            <a:r>
              <a:rPr lang="en-CA" dirty="0" smtClean="0"/>
              <a:t> axe 2, </a:t>
            </a:r>
            <a:r>
              <a:rPr lang="en-CA" dirty="0" err="1" smtClean="0"/>
              <a:t>il</a:t>
            </a:r>
            <a:r>
              <a:rPr lang="en-CA" dirty="0" smtClean="0"/>
              <a:t> y </a:t>
            </a:r>
            <a:r>
              <a:rPr lang="en-CA" dirty="0" err="1" smtClean="0"/>
              <a:t>avait</a:t>
            </a:r>
            <a:r>
              <a:rPr lang="en-CA" dirty="0" smtClean="0"/>
              <a:t> déjà des </a:t>
            </a:r>
            <a:r>
              <a:rPr lang="en-CA" dirty="0" err="1" smtClean="0"/>
              <a:t>recherches</a:t>
            </a:r>
            <a:r>
              <a:rPr lang="en-CA" dirty="0" smtClean="0"/>
              <a:t> </a:t>
            </a:r>
            <a:r>
              <a:rPr lang="en-CA" dirty="0" err="1" smtClean="0"/>
              <a:t>participatives</a:t>
            </a:r>
            <a:r>
              <a:rPr lang="en-CA" dirty="0" smtClean="0"/>
              <a:t> </a:t>
            </a:r>
            <a:r>
              <a:rPr lang="en-CA" dirty="0" err="1" smtClean="0"/>
              <a:t>en</a:t>
            </a:r>
            <a:r>
              <a:rPr lang="en-CA" dirty="0" smtClean="0"/>
              <a:t> </a:t>
            </a:r>
            <a:r>
              <a:rPr lang="en-CA" dirty="0" err="1" smtClean="0"/>
              <a:t>cours</a:t>
            </a:r>
            <a:r>
              <a:rPr lang="en-CA" dirty="0" smtClean="0"/>
              <a:t> et nous </a:t>
            </a:r>
            <a:r>
              <a:rPr lang="en-CA" dirty="0" err="1" smtClean="0"/>
              <a:t>avons</a:t>
            </a:r>
            <a:r>
              <a:rPr lang="en-CA" dirty="0" smtClean="0"/>
              <a:t> </a:t>
            </a:r>
            <a:r>
              <a:rPr lang="en-CA" dirty="0" err="1" smtClean="0"/>
              <a:t>ressenti</a:t>
            </a:r>
            <a:r>
              <a:rPr lang="en-CA" dirty="0" smtClean="0"/>
              <a:t> le </a:t>
            </a:r>
            <a:r>
              <a:rPr lang="en-CA" dirty="0" err="1" smtClean="0"/>
              <a:t>besoin</a:t>
            </a:r>
            <a:r>
              <a:rPr lang="en-CA" dirty="0" smtClean="0"/>
              <a:t> de nous </a:t>
            </a:r>
            <a:r>
              <a:rPr lang="en-CA" dirty="0" err="1" smtClean="0"/>
              <a:t>rassembler</a:t>
            </a:r>
            <a:r>
              <a:rPr lang="en-CA" dirty="0" smtClean="0"/>
              <a:t>. </a:t>
            </a:r>
            <a:r>
              <a:rPr lang="en-CA" b="0" dirty="0" err="1" smtClean="0"/>
              <a:t>Cependant</a:t>
            </a:r>
            <a:r>
              <a:rPr lang="en-CA" b="0" dirty="0" smtClean="0"/>
              <a:t>, </a:t>
            </a:r>
            <a:r>
              <a:rPr lang="en-CA" b="0" dirty="0" err="1" smtClean="0"/>
              <a:t>il</a:t>
            </a:r>
            <a:r>
              <a:rPr lang="en-CA" b="0" dirty="0" smtClean="0"/>
              <a:t> </a:t>
            </a:r>
            <a:r>
              <a:rPr lang="en-CA" b="0" dirty="0" err="1" smtClean="0"/>
              <a:t>n'y</a:t>
            </a:r>
            <a:r>
              <a:rPr lang="en-CA" b="0" dirty="0" smtClean="0"/>
              <a:t> </a:t>
            </a:r>
            <a:r>
              <a:rPr lang="en-CA" b="0" dirty="0" err="1" smtClean="0"/>
              <a:t>avait</a:t>
            </a:r>
            <a:r>
              <a:rPr lang="en-CA" b="0" dirty="0" smtClean="0"/>
              <a:t> pas de </a:t>
            </a:r>
            <a:r>
              <a:rPr lang="en-CA" b="0" dirty="0" err="1" smtClean="0"/>
              <a:t>mécanisme</a:t>
            </a:r>
            <a:r>
              <a:rPr lang="en-CA" b="0" dirty="0" smtClean="0"/>
              <a:t> au CRIUGM pour </a:t>
            </a:r>
            <a:r>
              <a:rPr lang="en-CA" b="0" dirty="0" err="1" smtClean="0"/>
              <a:t>soutenir</a:t>
            </a:r>
            <a:r>
              <a:rPr lang="en-CA" b="0" dirty="0" smtClean="0"/>
              <a:t> </a:t>
            </a:r>
            <a:r>
              <a:rPr lang="en-CA" b="0" dirty="0" err="1" smtClean="0"/>
              <a:t>ce</a:t>
            </a:r>
            <a:r>
              <a:rPr lang="en-CA" b="0" dirty="0" smtClean="0"/>
              <a:t> type </a:t>
            </a:r>
            <a:r>
              <a:rPr lang="en-CA" b="0" dirty="0" err="1" smtClean="0"/>
              <a:t>d'initiatives</a:t>
            </a:r>
            <a:r>
              <a:rPr lang="en-CA" b="0" dirty="0" smtClean="0"/>
              <a:t>, car les </a:t>
            </a:r>
            <a:r>
              <a:rPr lang="en-CA" b="0" dirty="0" err="1" smtClean="0"/>
              <a:t>approches</a:t>
            </a:r>
            <a:r>
              <a:rPr lang="en-CA" b="0" dirty="0" smtClean="0"/>
              <a:t> </a:t>
            </a:r>
            <a:r>
              <a:rPr lang="en-CA" b="0" dirty="0" err="1" smtClean="0"/>
              <a:t>participatives</a:t>
            </a:r>
            <a:r>
              <a:rPr lang="en-CA" b="0" dirty="0" smtClean="0"/>
              <a:t> </a:t>
            </a:r>
            <a:r>
              <a:rPr lang="en-CA" b="0" dirty="0" err="1" smtClean="0"/>
              <a:t>nécessitent</a:t>
            </a:r>
            <a:r>
              <a:rPr lang="en-CA" b="0" dirty="0" smtClean="0"/>
              <a:t> des </a:t>
            </a:r>
            <a:r>
              <a:rPr lang="en-CA" b="0" dirty="0" err="1" smtClean="0"/>
              <a:t>ressources</a:t>
            </a:r>
            <a:r>
              <a:rPr lang="en-CA" b="0" dirty="0" smtClean="0"/>
              <a:t> </a:t>
            </a:r>
            <a:r>
              <a:rPr lang="en-CA" b="0" dirty="0" err="1" smtClean="0"/>
              <a:t>différentes</a:t>
            </a:r>
            <a:r>
              <a:rPr lang="en-CA" b="0" dirty="0" smtClean="0"/>
              <a:t> de </a:t>
            </a:r>
            <a:r>
              <a:rPr lang="en-CA" b="0" dirty="0" err="1" smtClean="0"/>
              <a:t>celles</a:t>
            </a:r>
            <a:r>
              <a:rPr lang="en-CA" b="0" dirty="0" smtClean="0"/>
              <a:t> de la </a:t>
            </a:r>
            <a:r>
              <a:rPr lang="en-CA" b="0" dirty="0" err="1" smtClean="0"/>
              <a:t>recherche</a:t>
            </a:r>
            <a:r>
              <a:rPr lang="en-CA" b="0" dirty="0" smtClean="0"/>
              <a:t> </a:t>
            </a:r>
            <a:r>
              <a:rPr lang="en-CA" b="0" dirty="0" err="1" smtClean="0"/>
              <a:t>traditionnelle</a:t>
            </a:r>
            <a:r>
              <a:rPr lang="en-CA" b="0" dirty="0" smtClean="0"/>
              <a:t>, et un </a:t>
            </a:r>
            <a:r>
              <a:rPr lang="en-CA" b="0" dirty="0" err="1" smtClean="0"/>
              <a:t>besoin</a:t>
            </a:r>
            <a:r>
              <a:rPr lang="en-CA" b="0" dirty="0" smtClean="0"/>
              <a:t> a </a:t>
            </a:r>
            <a:r>
              <a:rPr lang="en-CA" b="0" dirty="0" err="1" smtClean="0"/>
              <a:t>été</a:t>
            </a:r>
            <a:r>
              <a:rPr lang="en-CA" b="0" dirty="0" smtClean="0"/>
              <a:t> </a:t>
            </a:r>
            <a:r>
              <a:rPr lang="en-CA" b="0" dirty="0" err="1" smtClean="0"/>
              <a:t>identifié</a:t>
            </a:r>
            <a:r>
              <a:rPr lang="en-CA" b="0" dirty="0" smtClean="0"/>
              <a:t> pour </a:t>
            </a:r>
            <a:r>
              <a:rPr lang="en-CA" b="0" dirty="0" err="1" smtClean="0"/>
              <a:t>créer</a:t>
            </a:r>
            <a:r>
              <a:rPr lang="en-CA" b="0" dirty="0" smtClean="0"/>
              <a:t> des </a:t>
            </a:r>
            <a:r>
              <a:rPr lang="en-CA" b="0" dirty="0" err="1" smtClean="0"/>
              <a:t>mécanismes</a:t>
            </a:r>
            <a:r>
              <a:rPr lang="en-CA" b="0" dirty="0" smtClean="0"/>
              <a:t> </a:t>
            </a:r>
            <a:r>
              <a:rPr lang="en-CA" b="0" dirty="0" err="1" smtClean="0"/>
              <a:t>capables</a:t>
            </a:r>
            <a:r>
              <a:rPr lang="en-CA" b="0" dirty="0" smtClean="0"/>
              <a:t> de </a:t>
            </a:r>
            <a:r>
              <a:rPr lang="en-CA" b="0" dirty="0" err="1" smtClean="0"/>
              <a:t>soutenir</a:t>
            </a:r>
            <a:r>
              <a:rPr lang="en-CA" b="0" dirty="0" smtClean="0"/>
              <a:t> </a:t>
            </a:r>
            <a:r>
              <a:rPr lang="en-CA" b="0" dirty="0" err="1" smtClean="0"/>
              <a:t>ce</a:t>
            </a:r>
            <a:r>
              <a:rPr lang="en-CA" b="0" dirty="0" smtClean="0"/>
              <a:t> type de </a:t>
            </a:r>
            <a:r>
              <a:rPr lang="en-CA" b="0" dirty="0" err="1" smtClean="0"/>
              <a:t>recherche</a:t>
            </a:r>
            <a:r>
              <a:rPr lang="en-CA" b="0" dirty="0" smtClean="0"/>
              <a:t>.</a:t>
            </a:r>
          </a:p>
          <a:p>
            <a:endParaRPr lang="en-CA" b="0" dirty="0" smtClean="0"/>
          </a:p>
          <a:p>
            <a:r>
              <a:rPr lang="en-CA" dirty="0" smtClean="0"/>
              <a:t>Ce </a:t>
            </a:r>
            <a:r>
              <a:rPr lang="en-CA" dirty="0" err="1" smtClean="0"/>
              <a:t>besoin</a:t>
            </a:r>
            <a:r>
              <a:rPr lang="en-CA" dirty="0" smtClean="0"/>
              <a:t> a </a:t>
            </a:r>
            <a:r>
              <a:rPr lang="en-CA" dirty="0" err="1" smtClean="0"/>
              <a:t>été</a:t>
            </a:r>
            <a:r>
              <a:rPr lang="en-CA" dirty="0" smtClean="0"/>
              <a:t> </a:t>
            </a:r>
            <a:r>
              <a:rPr lang="en-CA" dirty="0" err="1" smtClean="0"/>
              <a:t>validé</a:t>
            </a:r>
            <a:r>
              <a:rPr lang="en-CA" dirty="0" smtClean="0"/>
              <a:t> pendant les </a:t>
            </a:r>
            <a:r>
              <a:rPr lang="fr-FR" sz="1200" dirty="0" smtClean="0">
                <a:latin typeface="+mn-lt"/>
                <a:ea typeface="Calibri"/>
                <a:cs typeface="Calibri"/>
              </a:rPr>
              <a:t>Consultations de 2023-2024 ont conduit à une restructuration de notre </a:t>
            </a:r>
          </a:p>
          <a:p>
            <a:r>
              <a:rPr lang="fr-FR" sz="1200" dirty="0" smtClean="0">
                <a:latin typeface="+mn-lt"/>
                <a:ea typeface="Calibri"/>
                <a:cs typeface="Calibri"/>
              </a:rPr>
              <a:t>programmation de recherche pour entre en phase avec nos objectifs stratégiques</a:t>
            </a:r>
            <a:r>
              <a:rPr lang="fr-FR" sz="1200" i="0" dirty="0" smtClean="0">
                <a:latin typeface="+mn-lt"/>
                <a:ea typeface="Calibri"/>
                <a:cs typeface="Calibri"/>
              </a:rPr>
              <a:t>. </a:t>
            </a:r>
            <a:r>
              <a:rPr lang="en-CA" i="0" dirty="0" smtClean="0">
                <a:effectLst/>
                <a:latin typeface="Helvetica" pitchFamily="2" charset="0"/>
              </a:rPr>
              <a:t>La Direction du CRIUGM a </a:t>
            </a:r>
            <a:r>
              <a:rPr lang="en-CA" i="0" dirty="0" err="1" smtClean="0">
                <a:effectLst/>
                <a:latin typeface="Helvetica" pitchFamily="2" charset="0"/>
              </a:rPr>
              <a:t>organisé</a:t>
            </a:r>
            <a:r>
              <a:rPr lang="en-CA" i="0" dirty="0" smtClean="0">
                <a:effectLst/>
                <a:latin typeface="Helvetica" pitchFamily="2" charset="0"/>
              </a:rPr>
              <a:t> </a:t>
            </a:r>
            <a:r>
              <a:rPr lang="en-CA" i="0" dirty="0" err="1" smtClean="0">
                <a:effectLst/>
                <a:latin typeface="Helvetica" pitchFamily="2" charset="0"/>
              </a:rPr>
              <a:t>une</a:t>
            </a:r>
            <a:r>
              <a:rPr lang="en-CA" i="0" dirty="0" smtClean="0">
                <a:effectLst/>
                <a:latin typeface="Helvetica" pitchFamily="2" charset="0"/>
              </a:rPr>
              <a:t> </a:t>
            </a:r>
            <a:r>
              <a:rPr lang="en-CA" i="0" dirty="0" err="1" smtClean="0">
                <a:effectLst/>
                <a:latin typeface="Helvetica" pitchFamily="2" charset="0"/>
              </a:rPr>
              <a:t>retraite</a:t>
            </a:r>
            <a:r>
              <a:rPr lang="en-CA" i="0" dirty="0" smtClean="0">
                <a:effectLst/>
                <a:latin typeface="Helvetica" pitchFamily="2" charset="0"/>
              </a:rPr>
              <a:t> </a:t>
            </a:r>
            <a:r>
              <a:rPr lang="en-CA" i="0" dirty="0" err="1" smtClean="0">
                <a:effectLst/>
                <a:latin typeface="Helvetica" pitchFamily="2" charset="0"/>
              </a:rPr>
              <a:t>scientifique</a:t>
            </a:r>
            <a:r>
              <a:rPr lang="en-CA" i="0" dirty="0" smtClean="0">
                <a:effectLst/>
                <a:latin typeface="Helvetica" pitchFamily="2" charset="0"/>
              </a:rPr>
              <a:t> les 27-28 </a:t>
            </a:r>
            <a:r>
              <a:rPr lang="en-CA" i="0" dirty="0" err="1" smtClean="0">
                <a:effectLst/>
                <a:latin typeface="Helvetica" pitchFamily="2" charset="0"/>
              </a:rPr>
              <a:t>avril</a:t>
            </a:r>
            <a:r>
              <a:rPr lang="en-CA" i="0" dirty="0" smtClean="0">
                <a:effectLst/>
                <a:latin typeface="Helvetica" pitchFamily="2" charset="0"/>
              </a:rPr>
              <a:t> 2023, </a:t>
            </a:r>
            <a:r>
              <a:rPr lang="en-CA" i="0" dirty="0" err="1" smtClean="0">
                <a:effectLst/>
                <a:latin typeface="Helvetica" pitchFamily="2" charset="0"/>
              </a:rPr>
              <a:t>réunissant</a:t>
            </a:r>
            <a:r>
              <a:rPr lang="en-CA" i="0" dirty="0" smtClean="0">
                <a:effectLst/>
                <a:latin typeface="Helvetica" pitchFamily="2" charset="0"/>
              </a:rPr>
              <a:t> </a:t>
            </a:r>
            <a:r>
              <a:rPr lang="en-CA" i="0" dirty="0" err="1" smtClean="0">
                <a:effectLst/>
                <a:latin typeface="Helvetica" pitchFamily="2" charset="0"/>
              </a:rPr>
              <a:t>inclusivement</a:t>
            </a:r>
            <a:r>
              <a:rPr lang="en-CA" i="0" dirty="0" smtClean="0">
                <a:effectLst/>
                <a:latin typeface="Helvetica" pitchFamily="2" charset="0"/>
              </a:rPr>
              <a:t> </a:t>
            </a:r>
            <a:r>
              <a:rPr lang="en-CA" i="0" dirty="0" err="1" smtClean="0">
                <a:effectLst/>
                <a:latin typeface="Helvetica" pitchFamily="2" charset="0"/>
              </a:rPr>
              <a:t>toute</a:t>
            </a:r>
            <a:r>
              <a:rPr lang="en-CA" i="0" dirty="0" smtClean="0">
                <a:effectLst/>
                <a:latin typeface="Helvetica" pitchFamily="2" charset="0"/>
              </a:rPr>
              <a:t> la </a:t>
            </a:r>
            <a:r>
              <a:rPr lang="en-CA" i="0" dirty="0" err="1" smtClean="0">
                <a:effectLst/>
                <a:latin typeface="Helvetica" pitchFamily="2" charset="0"/>
              </a:rPr>
              <a:t>communauté</a:t>
            </a:r>
            <a:r>
              <a:rPr lang="en-CA" i="0" dirty="0" smtClean="0">
                <a:effectLst/>
                <a:latin typeface="Helvetica" pitchFamily="2" charset="0"/>
              </a:rPr>
              <a:t> de </a:t>
            </a:r>
            <a:r>
              <a:rPr lang="en-CA" i="0" dirty="0" err="1" smtClean="0">
                <a:effectLst/>
                <a:latin typeface="Helvetica" pitchFamily="2" charset="0"/>
              </a:rPr>
              <a:t>recherche</a:t>
            </a:r>
            <a:r>
              <a:rPr lang="en-CA" i="0" dirty="0" smtClean="0">
                <a:effectLst/>
                <a:latin typeface="Helvetica" pitchFamily="2" charset="0"/>
              </a:rPr>
              <a:t> du CRIUGM</a:t>
            </a:r>
          </a:p>
          <a:p>
            <a:endParaRPr lang="fr-FR" sz="1200" dirty="0" smtClean="0"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kern="0" dirty="0" smtClean="0">
              <a:effectLst/>
              <a:latin typeface="Calibri Light" panose="020F0302020204030204" pitchFamily="34" charset="0"/>
              <a:ea typeface="Aptos" panose="020B0004020202020204" pitchFamily="34" charset="0"/>
              <a:cs typeface="Calibri Light"/>
            </a:endParaRPr>
          </a:p>
          <a:p>
            <a:r>
              <a:rPr lang="fr-FR" sz="1200" dirty="0" smtClean="0">
                <a:latin typeface="+mn-lt"/>
                <a:ea typeface="Calibri"/>
                <a:cs typeface="Calibri"/>
              </a:rPr>
              <a:t>C’est un thème transversal que touche tous les thèmes - </a:t>
            </a:r>
            <a:r>
              <a:rPr lang="en-CA" b="0" dirty="0" err="1" smtClean="0"/>
              <a:t>L'objectif</a:t>
            </a:r>
            <a:r>
              <a:rPr lang="en-CA" b="0" dirty="0" smtClean="0"/>
              <a:t> </a:t>
            </a:r>
            <a:r>
              <a:rPr lang="en-CA" b="0" dirty="0" err="1" smtClean="0"/>
              <a:t>est</a:t>
            </a:r>
            <a:r>
              <a:rPr lang="en-CA" b="0" dirty="0" smtClean="0"/>
              <a:t> de </a:t>
            </a:r>
            <a:r>
              <a:rPr lang="en-CA" b="0" dirty="0" err="1" smtClean="0"/>
              <a:t>créer</a:t>
            </a:r>
            <a:r>
              <a:rPr lang="en-CA" b="0" dirty="0" smtClean="0"/>
              <a:t> des </a:t>
            </a:r>
            <a:r>
              <a:rPr lang="en-CA" b="0" dirty="0" err="1" smtClean="0"/>
              <a:t>mécanismes</a:t>
            </a:r>
            <a:r>
              <a:rPr lang="en-CA" b="0" dirty="0" smtClean="0"/>
              <a:t> qui </a:t>
            </a:r>
            <a:r>
              <a:rPr lang="en-CA" b="0" dirty="0" err="1" smtClean="0"/>
              <a:t>peuvent</a:t>
            </a:r>
            <a:r>
              <a:rPr lang="en-CA" b="0" dirty="0" smtClean="0"/>
              <a:t> </a:t>
            </a:r>
            <a:r>
              <a:rPr lang="en-CA" b="0" dirty="0" err="1" smtClean="0"/>
              <a:t>soutenir</a:t>
            </a:r>
            <a:r>
              <a:rPr lang="en-CA" b="0" dirty="0" smtClean="0"/>
              <a:t> </a:t>
            </a:r>
            <a:r>
              <a:rPr lang="en-CA" b="0" dirty="0" err="1" smtClean="0"/>
              <a:t>tous</a:t>
            </a:r>
            <a:r>
              <a:rPr lang="en-CA" b="0" dirty="0" smtClean="0"/>
              <a:t> les </a:t>
            </a:r>
            <a:r>
              <a:rPr lang="en-CA" b="0" dirty="0" err="1" smtClean="0"/>
              <a:t>autres</a:t>
            </a:r>
            <a:r>
              <a:rPr lang="en-CA" b="0" dirty="0" smtClean="0"/>
              <a:t> </a:t>
            </a:r>
            <a:r>
              <a:rPr lang="en-CA" b="0" dirty="0" err="1" smtClean="0"/>
              <a:t>thèmes</a:t>
            </a:r>
            <a:r>
              <a:rPr lang="en-CA" b="0" dirty="0" smtClean="0"/>
              <a:t> </a:t>
            </a:r>
            <a:r>
              <a:rPr lang="en-CA" b="0" dirty="0" err="1" smtClean="0"/>
              <a:t>dans</a:t>
            </a:r>
            <a:r>
              <a:rPr lang="en-CA" b="0" dirty="0" smtClean="0"/>
              <a:t> la </a:t>
            </a:r>
            <a:r>
              <a:rPr lang="en-CA" b="0" dirty="0" err="1" smtClean="0"/>
              <a:t>réalisation</a:t>
            </a:r>
            <a:r>
              <a:rPr lang="en-CA" b="0" dirty="0" smtClean="0"/>
              <a:t> de </a:t>
            </a:r>
            <a:r>
              <a:rPr lang="en-CA" b="0" dirty="0" err="1" smtClean="0"/>
              <a:t>recherches</a:t>
            </a:r>
            <a:r>
              <a:rPr lang="en-CA" b="0" dirty="0" smtClean="0"/>
              <a:t> </a:t>
            </a:r>
            <a:r>
              <a:rPr lang="en-CA" b="0" dirty="0" err="1" smtClean="0"/>
              <a:t>en</a:t>
            </a:r>
            <a:r>
              <a:rPr lang="en-CA" b="0" dirty="0" smtClean="0"/>
              <a:t> innovation </a:t>
            </a:r>
            <a:r>
              <a:rPr lang="en-CA" b="0" dirty="0" err="1" smtClean="0"/>
              <a:t>sociale</a:t>
            </a:r>
            <a:r>
              <a:rPr lang="en-CA" b="0" dirty="0" smtClean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42A16-8449-4B59-8BE2-557D0E19CBE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193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thème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vise,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enfin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à les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échanges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entre la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communauté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du CRIUGM et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écosystèmes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d'innovation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renforcer</a:t>
            </a:r>
            <a:endParaRPr lang="en-CA" sz="1200" dirty="0" smtClean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CA" sz="1200" dirty="0" smtClean="0">
              <a:effectLst/>
              <a:latin typeface="Aptos" panose="020B0004020202020204" pitchFamily="34" charset="0"/>
              <a:ea typeface="Calibri"/>
              <a:cs typeface="Times New Roman" panose="02020603050405020304" pitchFamily="18" charset="0"/>
            </a:endParaRPr>
          </a:p>
          <a:p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laboratoires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vivants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écosystèmes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offrent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des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opportunités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et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soutiennent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collaboration des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chercheurs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du CRIUGM avec les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communautés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CA" sz="1800" dirty="0" smtClean="0">
                <a:effectLst/>
              </a:rPr>
              <a:t> </a:t>
            </a:r>
          </a:p>
          <a:p>
            <a:endParaRPr lang="en-CA" dirty="0" smtClean="0">
              <a:ea typeface="Calibri"/>
              <a:cs typeface="Calibri"/>
            </a:endParaRPr>
          </a:p>
          <a:p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pour le Living Lab CDN, nous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avons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établi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partenariats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avec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différentes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organisations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communautaires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–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Maison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 culture,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Bibliothèque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CDN,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Bibliothèque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intergénérationnelle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etc. Nous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avons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également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collaboré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avec la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Maison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l'innovation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sociale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le Studio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Meilleur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Monde,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cela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également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permis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fournir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aux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chercheurs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outils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et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compétences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nécessaires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pour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mener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type de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recherche</a:t>
            </a:r>
            <a:r>
              <a:rPr lang="en-CA" dirty="0" smtClean="0">
                <a:effectLst/>
              </a:rPr>
              <a:t> </a:t>
            </a:r>
            <a:endParaRPr lang="en-CA" dirty="0" smtClean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42A16-8449-4B59-8BE2-557D0E19CBE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09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thème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vise,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enfin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à les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échanges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entre la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communauté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du CRIUGM et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écosystèmes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d'innovation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renforcer</a:t>
            </a:r>
            <a:endParaRPr lang="en-CA" sz="1200" dirty="0" smtClean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CA" sz="1200" dirty="0" smtClean="0">
              <a:effectLst/>
              <a:latin typeface="Aptos" panose="020B0004020202020204" pitchFamily="34" charset="0"/>
              <a:ea typeface="Calibri"/>
              <a:cs typeface="Times New Roman" panose="02020603050405020304" pitchFamily="18" charset="0"/>
            </a:endParaRPr>
          </a:p>
          <a:p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laboratoires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vivants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écosystèmes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offrent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des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opportunités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et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soutiennent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collaboration des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chercheurs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du CRIUGM avec les </a:t>
            </a:r>
            <a:r>
              <a:rPr lang="en-CA" sz="120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communautés</a:t>
            </a:r>
            <a:r>
              <a:rPr lang="en-CA" sz="12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CA" sz="1800" dirty="0" smtClean="0">
                <a:effectLst/>
              </a:rPr>
              <a:t> </a:t>
            </a:r>
          </a:p>
          <a:p>
            <a:endParaRPr lang="en-CA" dirty="0" smtClean="0">
              <a:ea typeface="Calibri"/>
              <a:cs typeface="Calibri"/>
            </a:endParaRPr>
          </a:p>
          <a:p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pour le Living Lab CDN, nous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avons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établi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partenariats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avec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différentes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organisations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communautaires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–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Maison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 culture,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Bibliothèque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CDN,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Bibliothèque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intergénérationnelle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etc. Nous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avons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également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collaboré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avec la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Maison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l'innovation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sociale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le Studio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Meilleur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Monde,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cela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également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permis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fournir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aux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chercheurs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les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outils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et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compétences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nécessaires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pour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mener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</a:t>
            </a:r>
            <a:r>
              <a:rPr lang="en-CA" sz="1200" b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type de </a:t>
            </a:r>
            <a:r>
              <a:rPr lang="en-CA" sz="1200" b="0" dirty="0" err="1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recherche</a:t>
            </a:r>
            <a:r>
              <a:rPr lang="en-CA" dirty="0" smtClean="0">
                <a:effectLst/>
              </a:rPr>
              <a:t> </a:t>
            </a:r>
            <a:endParaRPr lang="en-CA" dirty="0" smtClean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42A16-8449-4B59-8BE2-557D0E19CBE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316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E27F0-A956-4795-B989-EBDC907E64F8}" type="datetime1">
              <a:rPr lang="fr-FR" smtClean="0"/>
              <a:t>30/05/2025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50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F6076-7367-4067-89AC-5C90426E5439}" type="datetime1">
              <a:rPr lang="fr-FR" smtClean="0"/>
              <a:t>30/05/2025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29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C22B-1C58-491D-9838-4DF76F6D948F}" type="datetime1">
              <a:rPr lang="fr-FR" smtClean="0"/>
              <a:t>30/05/2025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526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DF2C-F719-43BD-9940-DB6DF8856258}" type="datetime1">
              <a:rPr lang="fr-FR" smtClean="0"/>
              <a:t>30/05/2025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88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1029-E508-46DE-A90C-A7CE40C66F78}" type="datetime1">
              <a:rPr lang="fr-FR" smtClean="0"/>
              <a:t>30/05/2025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24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0144-1454-47B6-95CE-B9E83C43147A}" type="datetime1">
              <a:rPr lang="fr-FR" smtClean="0"/>
              <a:t>30/05/2025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18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B82F-3AFE-46D0-A892-BBF837C55C20}" type="datetime1">
              <a:rPr lang="fr-FR" smtClean="0"/>
              <a:t>30/05/2025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462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5AB0-7A66-439D-95B2-B02EA9D0DBE1}" type="datetime1">
              <a:rPr lang="fr-FR" smtClean="0"/>
              <a:t>30/05/2025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10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4FE4-BA31-4960-95E9-72EB45FBBF7B}" type="datetime1">
              <a:rPr lang="fr-FR" smtClean="0"/>
              <a:t>30/05/2025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33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54596-5A9A-4FFA-B3F0-6C2B9C7A01BE}" type="datetime1">
              <a:rPr lang="fr-FR" smtClean="0"/>
              <a:t>30/05/2025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52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130AE-8273-403E-8557-556B75A3E151}" type="datetime1">
              <a:rPr lang="fr-FR" smtClean="0"/>
              <a:t>30/05/2025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3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C978-B20E-4A4C-A74D-C7BBE88CC252}" type="datetime1">
              <a:rPr lang="fr-FR" smtClean="0"/>
              <a:t>30/05/2025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7239000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334000" y="6356349"/>
            <a:ext cx="104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F67DB-5769-40D5-AD06-687002EC300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8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/>
          <p:cNvSpPr/>
          <p:nvPr/>
        </p:nvSpPr>
        <p:spPr>
          <a:xfrm>
            <a:off x="5993087" y="4652245"/>
            <a:ext cx="580822" cy="593189"/>
          </a:xfrm>
          <a:prstGeom prst="ellipse">
            <a:avLst/>
          </a:prstGeom>
          <a:solidFill>
            <a:srgbClr val="11AEBF"/>
          </a:solidFill>
          <a:ln>
            <a:solidFill>
              <a:srgbClr val="11AE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 2"/>
          <p:cNvGrpSpPr/>
          <p:nvPr/>
        </p:nvGrpSpPr>
        <p:grpSpPr>
          <a:xfrm rot="10800000">
            <a:off x="8236514" y="0"/>
            <a:ext cx="3955483" cy="6858000"/>
            <a:chOff x="0" y="0"/>
            <a:chExt cx="2440618" cy="2779365"/>
          </a:xfrm>
          <a:gradFill>
            <a:gsLst>
              <a:gs pos="50000">
                <a:srgbClr val="127CA6"/>
              </a:gs>
              <a:gs pos="80000">
                <a:srgbClr val="11AEBF"/>
              </a:gs>
            </a:gsLst>
            <a:lin ang="13200000" scaled="0"/>
          </a:gradFill>
        </p:grpSpPr>
        <p:sp>
          <p:nvSpPr>
            <p:cNvPr id="20" name="Freeform 3"/>
            <p:cNvSpPr/>
            <p:nvPr/>
          </p:nvSpPr>
          <p:spPr>
            <a:xfrm>
              <a:off x="0" y="0"/>
              <a:ext cx="2440618" cy="2779365"/>
            </a:xfrm>
            <a:custGeom>
              <a:avLst/>
              <a:gdLst/>
              <a:ahLst/>
              <a:cxnLst/>
              <a:rect l="l" t="t" r="r" b="b"/>
              <a:pathLst>
                <a:path w="2440618" h="2779365">
                  <a:moveTo>
                    <a:pt x="0" y="0"/>
                  </a:moveTo>
                  <a:lnTo>
                    <a:pt x="2440618" y="0"/>
                  </a:lnTo>
                  <a:lnTo>
                    <a:pt x="2440618" y="2779365"/>
                  </a:lnTo>
                  <a:lnTo>
                    <a:pt x="0" y="2779365"/>
                  </a:lnTo>
                  <a:close/>
                </a:path>
              </a:pathLst>
            </a:custGeom>
            <a:grpFill/>
          </p:spPr>
        </p:sp>
        <p:sp>
          <p:nvSpPr>
            <p:cNvPr id="21" name="TextBox 4"/>
            <p:cNvSpPr txBox="1"/>
            <p:nvPr/>
          </p:nvSpPr>
          <p:spPr>
            <a:xfrm>
              <a:off x="0" y="-38100"/>
              <a:ext cx="2440618" cy="2817465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srgbClr val="127CA6"/>
                </a:solidFill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17492" y="2001430"/>
            <a:ext cx="491671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CA" sz="3200" b="1" dirty="0" smtClean="0">
                <a:solidFill>
                  <a:srgbClr val="127CA6"/>
                </a:solidFill>
                <a:cs typeface="Calibri" panose="020F0502020204030204" pitchFamily="34" charset="0"/>
              </a:rPr>
              <a:t>Titre</a:t>
            </a:r>
            <a:endParaRPr lang="fr-CA" sz="3200" b="1" dirty="0" smtClean="0">
              <a:solidFill>
                <a:srgbClr val="127CA6"/>
              </a:solidFill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6169902" y="917781"/>
            <a:ext cx="5486400" cy="5580234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127C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-807843" y="5293489"/>
            <a:ext cx="2438400" cy="240905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764170" y="5322862"/>
            <a:ext cx="809668" cy="786827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C8034B9-6EDD-43E8-B96E-BB466977B9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3218" y="6008940"/>
            <a:ext cx="1492483" cy="72586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657" y="6008940"/>
            <a:ext cx="1502667" cy="70857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756" y="6050738"/>
            <a:ext cx="1460546" cy="75218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247" y="6105819"/>
            <a:ext cx="1368096" cy="628988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</a:t>
            </a:fld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3379979" y="-1843795"/>
            <a:ext cx="2438400" cy="2409051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32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2</a:t>
            </a:fld>
            <a:endParaRPr lang="fr-FR"/>
          </a:p>
        </p:txBody>
      </p:sp>
      <p:sp>
        <p:nvSpPr>
          <p:cNvPr id="3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4" name="Ellipse 3"/>
          <p:cNvSpPr/>
          <p:nvPr/>
        </p:nvSpPr>
        <p:spPr>
          <a:xfrm>
            <a:off x="-571500" y="5998318"/>
            <a:ext cx="2438400" cy="240905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31"/>
          <p:cNvSpPr txBox="1"/>
          <p:nvPr/>
        </p:nvSpPr>
        <p:spPr>
          <a:xfrm>
            <a:off x="2071229" y="423961"/>
            <a:ext cx="3615696" cy="71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0"/>
              </a:lnSpc>
            </a:pPr>
            <a:r>
              <a:rPr lang="en-US" sz="4222" b="1" dirty="0">
                <a:solidFill>
                  <a:srgbClr val="127CA6"/>
                </a:solidFill>
                <a:ea typeface="Montserrat Bold"/>
                <a:cs typeface="Montserrat Bold"/>
                <a:sym typeface="Montserrat Bold"/>
              </a:rPr>
              <a:t>SOMMAIRE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57200" y="1809750"/>
            <a:ext cx="1068705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fr-FR" altLang="fr-F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 rot="16200000">
            <a:off x="1165447" y="-261854"/>
            <a:ext cx="45719" cy="2383879"/>
          </a:xfrm>
          <a:prstGeom prst="rect">
            <a:avLst/>
          </a:prstGeom>
          <a:solidFill>
            <a:srgbClr val="127CA6"/>
          </a:solidFill>
          <a:ln>
            <a:noFill/>
          </a:ln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 dirty="0"/>
          </a:p>
        </p:txBody>
      </p:sp>
      <p:sp>
        <p:nvSpPr>
          <p:cNvPr id="8" name="TextBox 5"/>
          <p:cNvSpPr txBox="1"/>
          <p:nvPr/>
        </p:nvSpPr>
        <p:spPr>
          <a:xfrm rot="5400000">
            <a:off x="8750167" y="-2486436"/>
            <a:ext cx="45719" cy="6837948"/>
          </a:xfrm>
          <a:prstGeom prst="rect">
            <a:avLst/>
          </a:prstGeom>
          <a:solidFill>
            <a:srgbClr val="127CA6"/>
          </a:solidFill>
          <a:ln>
            <a:noFill/>
          </a:ln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 dirty="0"/>
          </a:p>
        </p:txBody>
      </p:sp>
      <p:sp>
        <p:nvSpPr>
          <p:cNvPr id="9" name="Ellipse 8"/>
          <p:cNvSpPr/>
          <p:nvPr/>
        </p:nvSpPr>
        <p:spPr>
          <a:xfrm>
            <a:off x="11729894" y="1805553"/>
            <a:ext cx="2438400" cy="2409051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XXX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fr-FR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xx
</a:t>
            </a:r>
            <a:r>
              <a:rPr lang="fr-FR" dirty="0" err="1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xxxx</a:t>
            </a:r>
            <a:endParaRPr lang="fr-FR" alt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XXX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fr-FR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xxx</a:t>
            </a:r>
            <a:endParaRPr lang="fr-FR" alt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AutoNum type="arabicPeriod" startAt="4"/>
            </a:pPr>
            <a:endParaRPr lang="fr-FR" altLang="fr-FR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endParaRPr lang="fr-FR" altLang="fr-FR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12" name="Espace réservé du numéro de diapositive 4"/>
          <p:cNvSpPr txBox="1">
            <a:spLocks/>
          </p:cNvSpPr>
          <p:nvPr/>
        </p:nvSpPr>
        <p:spPr>
          <a:xfrm>
            <a:off x="4038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AF67DB-5769-40D5-AD06-687002EC3005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0111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3</a:t>
            </a:fld>
            <a:endParaRPr lang="fr-FR"/>
          </a:p>
        </p:txBody>
      </p:sp>
      <p:sp>
        <p:nvSpPr>
          <p:cNvPr id="3" name="TextBox 5"/>
          <p:cNvSpPr txBox="1"/>
          <p:nvPr/>
        </p:nvSpPr>
        <p:spPr>
          <a:xfrm>
            <a:off x="0" y="-53769"/>
            <a:ext cx="12234967" cy="7031567"/>
          </a:xfrm>
          <a:prstGeom prst="rect">
            <a:avLst/>
          </a:prstGeom>
          <a:gradFill>
            <a:gsLst>
              <a:gs pos="34000">
                <a:srgbClr val="127CA6"/>
              </a:gs>
              <a:gs pos="71000">
                <a:srgbClr val="11AEBF"/>
              </a:gs>
            </a:gsLst>
            <a:lin ang="18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4" name="TextBox 9"/>
          <p:cNvSpPr txBox="1"/>
          <p:nvPr/>
        </p:nvSpPr>
        <p:spPr>
          <a:xfrm>
            <a:off x="685801" y="2213926"/>
            <a:ext cx="548410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CA" sz="3200" b="1" dirty="0" smtClean="0">
                <a:solidFill>
                  <a:schemeClr val="bg1"/>
                </a:solidFill>
              </a:rPr>
              <a:t>Titre</a:t>
            </a:r>
            <a:endParaRPr lang="fr-CA" sz="3200" b="1" dirty="0">
              <a:solidFill>
                <a:schemeClr val="bg1"/>
              </a:solidFill>
            </a:endParaRPr>
          </a:p>
        </p:txBody>
      </p:sp>
      <p:sp>
        <p:nvSpPr>
          <p:cNvPr id="5" name="TextBox 10"/>
          <p:cNvSpPr txBox="1"/>
          <p:nvPr/>
        </p:nvSpPr>
        <p:spPr>
          <a:xfrm>
            <a:off x="685800" y="2802153"/>
            <a:ext cx="6422923" cy="82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5"/>
              </a:lnSpc>
              <a:spcBef>
                <a:spcPct val="0"/>
              </a:spcBef>
            </a:pPr>
            <a:r>
              <a:rPr lang="fr-CA" sz="4400" dirty="0" smtClean="0">
                <a:solidFill>
                  <a:schemeClr val="bg1"/>
                </a:solidFill>
              </a:rPr>
              <a:t>Titre</a:t>
            </a:r>
            <a:endParaRPr lang="en-US" sz="4400" dirty="0">
              <a:solidFill>
                <a:schemeClr val="bg1"/>
              </a:solidFill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6459234" y="868104"/>
            <a:ext cx="5486400" cy="5580234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1"/>
          <p:cNvSpPr txBox="1">
            <a:spLocks/>
          </p:cNvSpPr>
          <p:nvPr/>
        </p:nvSpPr>
        <p:spPr>
          <a:xfrm>
            <a:off x="4038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AF67DB-5769-40D5-AD06-687002EC3005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524" y="6386939"/>
            <a:ext cx="1334551" cy="4003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5" y="6031716"/>
            <a:ext cx="1562035" cy="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72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4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  <a:solidFill>
            <a:srgbClr val="127CA6">
              <a:alpha val="31000"/>
            </a:srgbClr>
          </a:solidFill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1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Titre 1"/>
            <p:cNvSpPr txBox="1">
              <a:spLocks/>
            </p:cNvSpPr>
            <p:nvPr/>
          </p:nvSpPr>
          <p:spPr>
            <a:xfrm>
              <a:off x="873642" y="627644"/>
              <a:ext cx="3021419" cy="1325563"/>
            </a:xfrm>
            <a:prstGeom prst="rect">
              <a:avLst/>
            </a:prstGeom>
            <a:noFill/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b="1" dirty="0" smtClean="0">
                  <a:solidFill>
                    <a:schemeClr val="bg1"/>
                  </a:solidFill>
                  <a:latin typeface="+mn-lt"/>
                </a:rPr>
                <a:t>TITRE</a:t>
              </a:r>
              <a:endParaRPr lang="fr-FR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" name="Espace réservé du contenu 2"/>
            <p:cNvSpPr txBox="1">
              <a:spLocks/>
            </p:cNvSpPr>
            <p:nvPr/>
          </p:nvSpPr>
          <p:spPr>
            <a:xfrm>
              <a:off x="899592" y="2427484"/>
              <a:ext cx="5222358" cy="3494851"/>
            </a:xfrm>
            <a:prstGeom prst="rect">
              <a:avLst/>
            </a:prstGeom>
            <a:noFill/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2000" dirty="0" smtClean="0">
                  <a:solidFill>
                    <a:schemeClr val="bg1"/>
                  </a:solidFill>
                </a:rPr>
                <a:t>TEST</a:t>
              </a:r>
            </a:p>
            <a:p>
              <a:pPr marL="0" indent="0">
                <a:buNone/>
              </a:pPr>
              <a:r>
                <a:rPr lang="fr-FR" sz="2000" dirty="0" smtClean="0">
                  <a:solidFill>
                    <a:schemeClr val="bg1"/>
                  </a:solidFill>
                </a:rPr>
                <a:t>TEST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 Placeholder 5">
              <a:extLst>
                <a:ext uri="{FF2B5EF4-FFF2-40B4-BE49-F238E27FC236}">
                  <a16:creationId xmlns:a16="http://schemas.microsoft.com/office/drawing/2014/main" id="{348362CB-F41D-164B-BAC7-F91A6E68A2AC}"/>
                </a:ext>
              </a:extLst>
            </p:cNvPr>
            <p:cNvSpPr txBox="1">
              <a:spLocks/>
            </p:cNvSpPr>
            <p:nvPr/>
          </p:nvSpPr>
          <p:spPr>
            <a:xfrm>
              <a:off x="899592" y="1391097"/>
              <a:ext cx="4179375" cy="356462"/>
            </a:xfrm>
            <a:prstGeom prst="rect">
              <a:avLst/>
            </a:prstGeom>
            <a:noFill/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CA" sz="2400" dirty="0" smtClean="0">
                  <a:solidFill>
                    <a:schemeClr val="bg1"/>
                  </a:solidFill>
                </a:rPr>
                <a:t>Sous-titre</a:t>
              </a:r>
              <a:endParaRPr lang="fr-CA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0190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5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-1" y="0"/>
            <a:ext cx="12192001" cy="6858000"/>
            <a:chOff x="0" y="0"/>
            <a:chExt cx="12192001" cy="6858000"/>
          </a:xfrm>
          <a:solidFill>
            <a:srgbClr val="127CA6">
              <a:alpha val="31000"/>
            </a:srgbClr>
          </a:solidFill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1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Titre 1"/>
            <p:cNvSpPr txBox="1">
              <a:spLocks/>
            </p:cNvSpPr>
            <p:nvPr/>
          </p:nvSpPr>
          <p:spPr>
            <a:xfrm>
              <a:off x="873642" y="627644"/>
              <a:ext cx="3021419" cy="1325563"/>
            </a:xfrm>
            <a:prstGeom prst="rect">
              <a:avLst/>
            </a:prstGeom>
            <a:noFill/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b="1" dirty="0" smtClean="0">
                  <a:solidFill>
                    <a:schemeClr val="bg1"/>
                  </a:solidFill>
                  <a:latin typeface="+mn-lt"/>
                </a:rPr>
                <a:t>TITRE</a:t>
              </a:r>
              <a:endParaRPr lang="fr-FR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" name="Espace réservé du contenu 2"/>
            <p:cNvSpPr txBox="1">
              <a:spLocks/>
            </p:cNvSpPr>
            <p:nvPr/>
          </p:nvSpPr>
          <p:spPr>
            <a:xfrm>
              <a:off x="899592" y="2427484"/>
              <a:ext cx="5222358" cy="3494851"/>
            </a:xfrm>
            <a:prstGeom prst="rect">
              <a:avLst/>
            </a:prstGeom>
            <a:noFill/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2000" dirty="0" smtClean="0">
                  <a:solidFill>
                    <a:schemeClr val="bg1"/>
                  </a:solidFill>
                </a:rPr>
                <a:t>TEST</a:t>
              </a:r>
            </a:p>
            <a:p>
              <a:pPr marL="0" indent="0">
                <a:buNone/>
              </a:pPr>
              <a:r>
                <a:rPr lang="fr-FR" sz="2000" dirty="0" smtClean="0">
                  <a:solidFill>
                    <a:schemeClr val="bg1"/>
                  </a:solidFill>
                </a:rPr>
                <a:t>TEST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 Placeholder 5">
              <a:extLst>
                <a:ext uri="{FF2B5EF4-FFF2-40B4-BE49-F238E27FC236}">
                  <a16:creationId xmlns:a16="http://schemas.microsoft.com/office/drawing/2014/main" id="{348362CB-F41D-164B-BAC7-F91A6E68A2AC}"/>
                </a:ext>
              </a:extLst>
            </p:cNvPr>
            <p:cNvSpPr txBox="1">
              <a:spLocks/>
            </p:cNvSpPr>
            <p:nvPr/>
          </p:nvSpPr>
          <p:spPr>
            <a:xfrm>
              <a:off x="899592" y="1391097"/>
              <a:ext cx="4179375" cy="356462"/>
            </a:xfrm>
            <a:prstGeom prst="rect">
              <a:avLst/>
            </a:prstGeom>
            <a:noFill/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CA" sz="2400" dirty="0" smtClean="0">
                  <a:solidFill>
                    <a:schemeClr val="bg1"/>
                  </a:solidFill>
                </a:rPr>
                <a:t>Sous-titre</a:t>
              </a:r>
              <a:endParaRPr lang="fr-CA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2950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527344" y="2994"/>
            <a:ext cx="6664656" cy="6855006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  <a:spcBef>
                <a:spcPct val="0"/>
              </a:spcBef>
            </a:pPr>
            <a:endParaRPr sz="1200">
              <a:solidFill>
                <a:srgbClr val="127CA6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79275" y="2921370"/>
            <a:ext cx="4077270" cy="151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0"/>
              </a:lnSpc>
            </a:pPr>
            <a:r>
              <a:rPr lang="fr-CA" sz="4400" b="1" dirty="0" smtClean="0">
                <a:solidFill>
                  <a:srgbClr val="127CA6"/>
                </a:solidFill>
                <a:latin typeface="+mj-lt"/>
                <a:cs typeface="Calibri" panose="020F0502020204030204" pitchFamily="34" charset="0"/>
              </a:rPr>
              <a:t> 5 THÈMES</a:t>
            </a:r>
            <a:br>
              <a:rPr lang="fr-CA" sz="4400" b="1" dirty="0" smtClean="0">
                <a:solidFill>
                  <a:srgbClr val="127CA6"/>
                </a:solidFill>
                <a:latin typeface="+mj-lt"/>
                <a:cs typeface="Calibri" panose="020F0502020204030204" pitchFamily="34" charset="0"/>
              </a:rPr>
            </a:br>
            <a:r>
              <a:rPr lang="fr-CA" sz="4400" b="1" dirty="0" smtClean="0">
                <a:solidFill>
                  <a:srgbClr val="127CA6"/>
                </a:solidFill>
                <a:latin typeface="+mj-lt"/>
                <a:cs typeface="Calibri" panose="020F0502020204030204" pitchFamily="34" charset="0"/>
              </a:rPr>
              <a:t>DE RECHERCHE</a:t>
            </a:r>
            <a:endParaRPr lang="en-US" sz="4000" b="1" dirty="0">
              <a:solidFill>
                <a:srgbClr val="127CA6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" name="Espace réservé du conten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968" y="804336"/>
            <a:ext cx="6597032" cy="5391748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6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524" y="6386939"/>
            <a:ext cx="1334551" cy="40036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56" y="6062213"/>
            <a:ext cx="1503685" cy="83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-53769"/>
            <a:ext cx="12234967" cy="7031567"/>
          </a:xfrm>
          <a:prstGeom prst="rect">
            <a:avLst/>
          </a:prstGeom>
          <a:gradFill>
            <a:gsLst>
              <a:gs pos="34000">
                <a:srgbClr val="127CA6"/>
              </a:gs>
              <a:gs pos="71000">
                <a:srgbClr val="11AEBF"/>
              </a:gs>
            </a:gsLst>
            <a:lin ang="1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7</a:t>
            </a:fld>
            <a:endParaRPr lang="fr-FR"/>
          </a:p>
        </p:txBody>
      </p:sp>
      <p:sp>
        <p:nvSpPr>
          <p:cNvPr id="6" name="TextBox 9"/>
          <p:cNvSpPr txBox="1"/>
          <p:nvPr/>
        </p:nvSpPr>
        <p:spPr>
          <a:xfrm>
            <a:off x="685801" y="2213926"/>
            <a:ext cx="3753751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4897"/>
              </a:lnSpc>
              <a:spcBef>
                <a:spcPct val="0"/>
              </a:spcBef>
            </a:pPr>
            <a:r>
              <a:rPr lang="fr-CA" sz="3200" b="1" dirty="0">
                <a:solidFill>
                  <a:schemeClr val="bg1"/>
                </a:solidFill>
                <a:cs typeface="Arial" panose="020B0604020202020204" pitchFamily="34" charset="0"/>
              </a:rPr>
              <a:t>Thème principal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ato Bold"/>
              <a:cs typeface="Lato Bold"/>
              <a:sym typeface="Lato Bold"/>
            </a:endParaRPr>
          </a:p>
        </p:txBody>
      </p:sp>
      <p:pic>
        <p:nvPicPr>
          <p:cNvPr id="8" name="Espace réservé du conten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187" y="761999"/>
            <a:ext cx="7289391" cy="5957613"/>
          </a:xfrm>
          <a:prstGeom prst="rect">
            <a:avLst/>
          </a:prstGeom>
          <a:scene3d>
            <a:camera prst="perspectiveContrastingRightFacing" fov="6000000">
              <a:rot lat="1243021" lon="20572002" rev="454427"/>
            </a:camera>
            <a:lightRig rig="threePt" dir="t"/>
          </a:scene3d>
        </p:spPr>
      </p:pic>
      <p:sp>
        <p:nvSpPr>
          <p:cNvPr id="7" name="TextBox 10"/>
          <p:cNvSpPr txBox="1"/>
          <p:nvPr/>
        </p:nvSpPr>
        <p:spPr>
          <a:xfrm>
            <a:off x="685800" y="2802153"/>
            <a:ext cx="5856417" cy="1719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005"/>
              </a:lnSpc>
              <a:spcBef>
                <a:spcPct val="0"/>
              </a:spcBef>
            </a:pPr>
            <a:r>
              <a:rPr lang="fr-CA" sz="4400" dirty="0" smtClean="0">
                <a:solidFill>
                  <a:schemeClr val="bg1"/>
                </a:solidFill>
                <a:cs typeface="Arial" panose="020B0604020202020204" pitchFamily="34" charset="0"/>
              </a:rPr>
              <a:t>I. Neurosciences </a:t>
            </a:r>
            <a:r>
              <a:rPr lang="fr-CA" sz="4400" dirty="0">
                <a:solidFill>
                  <a:schemeClr val="bg1"/>
                </a:solidFill>
                <a:cs typeface="Arial" panose="020B0604020202020204" pitchFamily="34" charset="0"/>
              </a:rPr>
              <a:t>du vieillissement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" name="Rectangle à coins arrondis 9"/>
          <p:cNvSpPr/>
          <p:nvPr/>
        </p:nvSpPr>
        <p:spPr>
          <a:xfrm rot="2190320">
            <a:off x="8027723" y="1574853"/>
            <a:ext cx="1438021" cy="2534901"/>
          </a:xfrm>
          <a:prstGeom prst="roundRect">
            <a:avLst/>
          </a:prstGeom>
          <a:noFill/>
          <a:ln w="25400">
            <a:solidFill>
              <a:schemeClr val="bg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524" y="6386939"/>
            <a:ext cx="1334551" cy="40036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5" y="6031716"/>
            <a:ext cx="1562035" cy="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2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-53769"/>
            <a:ext cx="12234967" cy="7031567"/>
          </a:xfrm>
          <a:prstGeom prst="rect">
            <a:avLst/>
          </a:prstGeom>
          <a:gradFill>
            <a:gsLst>
              <a:gs pos="34000">
                <a:srgbClr val="127CA6"/>
              </a:gs>
              <a:gs pos="71000">
                <a:srgbClr val="11AEBF"/>
              </a:gs>
            </a:gsLst>
            <a:lin ang="1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8</a:t>
            </a:fld>
            <a:endParaRPr lang="fr-FR"/>
          </a:p>
        </p:txBody>
      </p:sp>
      <p:sp>
        <p:nvSpPr>
          <p:cNvPr id="6" name="TextBox 9"/>
          <p:cNvSpPr txBox="1"/>
          <p:nvPr/>
        </p:nvSpPr>
        <p:spPr>
          <a:xfrm>
            <a:off x="685801" y="2213926"/>
            <a:ext cx="3753751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4897"/>
              </a:lnSpc>
              <a:spcBef>
                <a:spcPct val="0"/>
              </a:spcBef>
            </a:pPr>
            <a:r>
              <a:rPr lang="fr-CA" sz="3200" b="1" dirty="0">
                <a:solidFill>
                  <a:schemeClr val="bg1"/>
                </a:solidFill>
                <a:cs typeface="Arial" panose="020B0604020202020204" pitchFamily="34" charset="0"/>
              </a:rPr>
              <a:t>Thème principal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ato Bold"/>
              <a:cs typeface="Lato Bold"/>
              <a:sym typeface="Lato Bold"/>
            </a:endParaRPr>
          </a:p>
        </p:txBody>
      </p:sp>
      <p:pic>
        <p:nvPicPr>
          <p:cNvPr id="8" name="Espace réservé du conten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187" y="761999"/>
            <a:ext cx="7289391" cy="5957613"/>
          </a:xfrm>
          <a:prstGeom prst="rect">
            <a:avLst/>
          </a:prstGeom>
          <a:scene3d>
            <a:camera prst="perspectiveContrastingRightFacing" fov="6000000">
              <a:rot lat="1243021" lon="20572002" rev="454427"/>
            </a:camera>
            <a:lightRig rig="threePt" dir="t"/>
          </a:scene3d>
        </p:spPr>
      </p:pic>
      <p:sp>
        <p:nvSpPr>
          <p:cNvPr id="7" name="TextBox 10"/>
          <p:cNvSpPr txBox="1"/>
          <p:nvPr/>
        </p:nvSpPr>
        <p:spPr>
          <a:xfrm>
            <a:off x="685800" y="2802153"/>
            <a:ext cx="5856417" cy="1719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005"/>
              </a:lnSpc>
              <a:spcBef>
                <a:spcPct val="0"/>
              </a:spcBef>
            </a:pPr>
            <a:r>
              <a:rPr lang="fr-CA" sz="4400" dirty="0" smtClean="0">
                <a:solidFill>
                  <a:schemeClr val="bg1"/>
                </a:solidFill>
                <a:cs typeface="Arial" panose="020B0604020202020204" pitchFamily="34" charset="0"/>
              </a:rPr>
              <a:t>I. Neurosciences </a:t>
            </a:r>
            <a:r>
              <a:rPr lang="fr-CA" sz="4400" dirty="0">
                <a:solidFill>
                  <a:schemeClr val="bg1"/>
                </a:solidFill>
                <a:cs typeface="Arial" panose="020B0604020202020204" pitchFamily="34" charset="0"/>
              </a:rPr>
              <a:t>du vieillissement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" name="Rectangle à coins arrondis 9"/>
          <p:cNvSpPr/>
          <p:nvPr/>
        </p:nvSpPr>
        <p:spPr>
          <a:xfrm rot="2190320">
            <a:off x="8027723" y="1574853"/>
            <a:ext cx="1438021" cy="2534901"/>
          </a:xfrm>
          <a:prstGeom prst="roundRect">
            <a:avLst/>
          </a:prstGeom>
          <a:noFill/>
          <a:ln w="25400">
            <a:solidFill>
              <a:schemeClr val="bg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524" y="6386939"/>
            <a:ext cx="1334551" cy="40036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5" y="6031716"/>
            <a:ext cx="1562035" cy="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6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-53769"/>
            <a:ext cx="12234967" cy="7031567"/>
          </a:xfrm>
          <a:prstGeom prst="rect">
            <a:avLst/>
          </a:prstGeom>
          <a:gradFill>
            <a:gsLst>
              <a:gs pos="34000">
                <a:srgbClr val="127CA6"/>
              </a:gs>
              <a:gs pos="71000">
                <a:srgbClr val="11AEBF"/>
              </a:gs>
            </a:gsLst>
            <a:lin ang="1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Espace réservé du conten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020" y="667438"/>
            <a:ext cx="6774156" cy="5536511"/>
          </a:xfrm>
          <a:prstGeom prst="rect">
            <a:avLst/>
          </a:prstGeom>
          <a:scene3d>
            <a:camera prst="perspectiveContrastingRightFacing" fov="5400000">
              <a:rot lat="21308184" lon="19208848" rev="185631"/>
            </a:camera>
            <a:lightRig rig="threePt" dir="t"/>
          </a:scene3d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9</a:t>
            </a:fld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 rot="6852251">
            <a:off x="7625026" y="2933503"/>
            <a:ext cx="1296157" cy="2555169"/>
          </a:xfrm>
          <a:prstGeom prst="roundRect">
            <a:avLst/>
          </a:prstGeom>
          <a:noFill/>
          <a:ln w="25400">
            <a:solidFill>
              <a:schemeClr val="bg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685801" y="2213926"/>
            <a:ext cx="3753751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4897"/>
              </a:lnSpc>
              <a:spcBef>
                <a:spcPct val="0"/>
              </a:spcBef>
            </a:pPr>
            <a:r>
              <a:rPr lang="fr-CA" sz="3200" b="1" dirty="0">
                <a:solidFill>
                  <a:schemeClr val="bg1"/>
                </a:solidFill>
                <a:cs typeface="Arial" panose="020B0604020202020204" pitchFamily="34" charset="0"/>
              </a:rPr>
              <a:t>Thème principal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685800" y="2802153"/>
            <a:ext cx="5856417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005"/>
              </a:lnSpc>
              <a:spcBef>
                <a:spcPct val="0"/>
              </a:spcBef>
            </a:pPr>
            <a:r>
              <a:rPr lang="fr-CA" sz="4400" dirty="0" smtClean="0">
                <a:solidFill>
                  <a:schemeClr val="bg1"/>
                </a:solidFill>
                <a:cs typeface="Arial" panose="020B0604020202020204" pitchFamily="34" charset="0"/>
              </a:rPr>
              <a:t>II. Trajectoires </a:t>
            </a:r>
            <a:r>
              <a:rPr lang="fr-CA" sz="4400" dirty="0">
                <a:solidFill>
                  <a:schemeClr val="bg1"/>
                </a:solidFill>
                <a:cs typeface="Arial" panose="020B0604020202020204" pitchFamily="34" charset="0"/>
              </a:rPr>
              <a:t>du vieillissement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524" y="6386939"/>
            <a:ext cx="1334551" cy="40036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5" y="6031716"/>
            <a:ext cx="1562035" cy="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6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/>
          <p:nvPr/>
        </p:nvSpPr>
        <p:spPr>
          <a:xfrm>
            <a:off x="0" y="-53769"/>
            <a:ext cx="12234967" cy="7031567"/>
          </a:xfrm>
          <a:prstGeom prst="rect">
            <a:avLst/>
          </a:prstGeom>
          <a:gradFill>
            <a:gsLst>
              <a:gs pos="34000">
                <a:srgbClr val="127CA6"/>
              </a:gs>
              <a:gs pos="71000">
                <a:srgbClr val="11AEBF"/>
              </a:gs>
            </a:gsLst>
            <a:lin ang="1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552" y="430094"/>
            <a:ext cx="7055375" cy="5766351"/>
          </a:xfrm>
          <a:prstGeom prst="rect">
            <a:avLst/>
          </a:prstGeom>
          <a:scene3d>
            <a:camera prst="perspectiveContrastingLeftFacing" fov="5400000">
              <a:rot lat="24913" lon="2673337" rev="21390259"/>
            </a:camera>
            <a:lightRig rig="threePt" dir="t"/>
          </a:scene3d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10</a:t>
            </a:fld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 rot="9998264">
            <a:off x="8247183" y="2466265"/>
            <a:ext cx="1606121" cy="2345643"/>
          </a:xfrm>
          <a:prstGeom prst="roundRect">
            <a:avLst/>
          </a:prstGeom>
          <a:noFill/>
          <a:ln w="25400">
            <a:solidFill>
              <a:schemeClr val="bg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5801" y="2213926"/>
            <a:ext cx="3753751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4897"/>
              </a:lnSpc>
              <a:spcBef>
                <a:spcPct val="0"/>
              </a:spcBef>
            </a:pPr>
            <a:r>
              <a:rPr lang="fr-CA" sz="3200" b="1" dirty="0">
                <a:solidFill>
                  <a:schemeClr val="bg1"/>
                </a:solidFill>
                <a:cs typeface="Arial" panose="020B0604020202020204" pitchFamily="34" charset="0"/>
              </a:rPr>
              <a:t>Thème principal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ato Bold"/>
              <a:cs typeface="Lato Bold"/>
              <a:sym typeface="La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5800" y="2802153"/>
            <a:ext cx="5856417" cy="1719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005"/>
              </a:lnSpc>
              <a:spcBef>
                <a:spcPct val="0"/>
              </a:spcBef>
            </a:pPr>
            <a:r>
              <a:rPr lang="fr-CA" sz="4400" dirty="0" smtClean="0">
                <a:solidFill>
                  <a:schemeClr val="bg1"/>
                </a:solidFill>
                <a:cs typeface="Arial" panose="020B0604020202020204" pitchFamily="34" charset="0"/>
              </a:rPr>
              <a:t>III. Interventions  </a:t>
            </a:r>
          </a:p>
          <a:p>
            <a:pPr lvl="0">
              <a:lnSpc>
                <a:spcPts val="7005"/>
              </a:lnSpc>
              <a:spcBef>
                <a:spcPct val="0"/>
              </a:spcBef>
            </a:pPr>
            <a:r>
              <a:rPr lang="fr-CA" sz="4400" dirty="0" smtClean="0">
                <a:solidFill>
                  <a:schemeClr val="bg1"/>
                </a:solidFill>
                <a:cs typeface="Arial" panose="020B0604020202020204" pitchFamily="34" charset="0"/>
              </a:rPr>
              <a:t>et santé durable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524" y="6386939"/>
            <a:ext cx="1334551" cy="40036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5" y="6031716"/>
            <a:ext cx="1562035" cy="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0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/>
          <p:nvPr/>
        </p:nvSpPr>
        <p:spPr>
          <a:xfrm>
            <a:off x="0" y="-53769"/>
            <a:ext cx="12234967" cy="7031567"/>
          </a:xfrm>
          <a:prstGeom prst="rect">
            <a:avLst/>
          </a:prstGeom>
          <a:gradFill>
            <a:gsLst>
              <a:gs pos="34000">
                <a:srgbClr val="127CA6"/>
              </a:gs>
              <a:gs pos="71000">
                <a:srgbClr val="11AEBF"/>
              </a:gs>
            </a:gsLst>
            <a:lin ang="1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552" y="1304022"/>
            <a:ext cx="6464096" cy="5283099"/>
          </a:xfrm>
          <a:prstGeom prst="rect">
            <a:avLst/>
          </a:prstGeom>
          <a:scene3d>
            <a:camera prst="perspectiveContrastingLeftFacing" fov="6600000">
              <a:rot lat="2384605" lon="2107298" rev="21074244"/>
            </a:camera>
            <a:lightRig rig="threePt" dir="t"/>
          </a:scene3d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11</a:t>
            </a:fld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 rot="7427550">
            <a:off x="7747118" y="26652"/>
            <a:ext cx="1476614" cy="3421095"/>
          </a:xfrm>
          <a:prstGeom prst="roundRect">
            <a:avLst/>
          </a:prstGeom>
          <a:noFill/>
          <a:ln w="25400">
            <a:solidFill>
              <a:schemeClr val="bg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5801" y="2213926"/>
            <a:ext cx="3753751" cy="579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4897"/>
              </a:lnSpc>
              <a:spcBef>
                <a:spcPct val="0"/>
              </a:spcBef>
            </a:pPr>
            <a:r>
              <a:rPr lang="fr-CA" sz="3200" b="1" dirty="0">
                <a:solidFill>
                  <a:schemeClr val="bg1"/>
                </a:solidFill>
                <a:cs typeface="Arial" panose="020B0604020202020204" pitchFamily="34" charset="0"/>
              </a:rPr>
              <a:t>Thème </a:t>
            </a:r>
            <a:r>
              <a:rPr lang="fr-CA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transversal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ato Bold"/>
              <a:cs typeface="Lato Bold"/>
              <a:sym typeface="La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5800" y="2802153"/>
            <a:ext cx="5856417" cy="82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005"/>
              </a:lnSpc>
              <a:spcBef>
                <a:spcPct val="0"/>
              </a:spcBef>
            </a:pPr>
            <a:r>
              <a:rPr lang="fr-CA" sz="4400" dirty="0" smtClean="0">
                <a:solidFill>
                  <a:schemeClr val="bg1"/>
                </a:solidFill>
                <a:cs typeface="Arial" panose="020B0604020202020204" pitchFamily="34" charset="0"/>
              </a:rPr>
              <a:t>IV. Santé numérique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524" y="6386939"/>
            <a:ext cx="1334551" cy="40036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5" y="6031716"/>
            <a:ext cx="1562035" cy="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/>
          <p:nvPr/>
        </p:nvSpPr>
        <p:spPr>
          <a:xfrm>
            <a:off x="0" y="-53769"/>
            <a:ext cx="12234967" cy="7031567"/>
          </a:xfrm>
          <a:prstGeom prst="rect">
            <a:avLst/>
          </a:prstGeom>
          <a:gradFill>
            <a:gsLst>
              <a:gs pos="34000">
                <a:srgbClr val="127CA6"/>
              </a:gs>
              <a:gs pos="71000">
                <a:srgbClr val="11AEBF"/>
              </a:gs>
            </a:gsLst>
            <a:lin ang="1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12</a:t>
            </a:fld>
            <a:endParaRPr lang="fr-FR"/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144" y="-139482"/>
            <a:ext cx="6168856" cy="5041800"/>
          </a:xfrm>
          <a:prstGeom prst="rect">
            <a:avLst/>
          </a:prstGeom>
          <a:scene3d>
            <a:camera prst="perspectiveContrastingRightFacing" fov="6300000">
              <a:rot lat="18069684" lon="21233346" rev="21402693"/>
            </a:camera>
            <a:lightRig rig="threePt" dir="t"/>
          </a:scene3d>
        </p:spPr>
      </p:pic>
      <p:sp>
        <p:nvSpPr>
          <p:cNvPr id="8" name="Rectangle à coins arrondis 7"/>
          <p:cNvSpPr/>
          <p:nvPr/>
        </p:nvSpPr>
        <p:spPr>
          <a:xfrm rot="5802846">
            <a:off x="8011520" y="2210515"/>
            <a:ext cx="1491919" cy="3948857"/>
          </a:xfrm>
          <a:prstGeom prst="roundRect">
            <a:avLst/>
          </a:prstGeom>
          <a:noFill/>
          <a:ln w="25400">
            <a:solidFill>
              <a:schemeClr val="bg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5801" y="2213926"/>
            <a:ext cx="3753751" cy="579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4897"/>
              </a:lnSpc>
              <a:spcBef>
                <a:spcPct val="0"/>
              </a:spcBef>
            </a:pPr>
            <a:r>
              <a:rPr lang="fr-CA" sz="3200" b="1" dirty="0">
                <a:solidFill>
                  <a:schemeClr val="bg1"/>
                </a:solidFill>
                <a:cs typeface="Arial" panose="020B0604020202020204" pitchFamily="34" charset="0"/>
              </a:rPr>
              <a:t>Thème </a:t>
            </a:r>
            <a:r>
              <a:rPr lang="fr-CA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transversal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ato Bold"/>
              <a:cs typeface="Lato Bold"/>
              <a:sym typeface="La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5800" y="2802153"/>
            <a:ext cx="5856417" cy="82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005"/>
              </a:lnSpc>
              <a:spcBef>
                <a:spcPct val="0"/>
              </a:spcBef>
            </a:pPr>
            <a:r>
              <a:rPr lang="fr-CA" sz="4400" dirty="0" smtClean="0">
                <a:solidFill>
                  <a:schemeClr val="bg1"/>
                </a:solidFill>
                <a:cs typeface="Arial" panose="020B0604020202020204" pitchFamily="34" charset="0"/>
              </a:rPr>
              <a:t>V. Innovation sociale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524" y="6386939"/>
            <a:ext cx="1334551" cy="40036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5" y="6031716"/>
            <a:ext cx="1562035" cy="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9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54E9E228-B02C-3941-B458-23CB2D67B476}"/>
              </a:ext>
            </a:extLst>
          </p:cNvPr>
          <p:cNvSpPr txBox="1">
            <a:spLocks/>
          </p:cNvSpPr>
          <p:nvPr/>
        </p:nvSpPr>
        <p:spPr>
          <a:xfrm>
            <a:off x="2606898" y="1852131"/>
            <a:ext cx="9066942" cy="470106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sz="2600" dirty="0">
              <a:solidFill>
                <a:srgbClr val="000000"/>
              </a:solidFill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1638" y="157528"/>
            <a:ext cx="8522162" cy="1336736"/>
          </a:xfrm>
        </p:spPr>
        <p:txBody>
          <a:bodyPr>
            <a:normAutofit/>
          </a:bodyPr>
          <a:lstStyle/>
          <a:p>
            <a:pPr algn="l"/>
            <a:r>
              <a:rPr lang="fr-CA" sz="4400" b="1" dirty="0" smtClean="0">
                <a:solidFill>
                  <a:srgbClr val="127CA6"/>
                </a:solidFill>
              </a:rPr>
              <a:t>xxx</a:t>
            </a:r>
            <a:endParaRPr lang="fr-CA" sz="4400" b="1" dirty="0">
              <a:solidFill>
                <a:srgbClr val="127CA6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1" y="1"/>
            <a:ext cx="2247900" cy="6858000"/>
          </a:xfrm>
          <a:prstGeom prst="rect">
            <a:avLst/>
          </a:prstGeom>
          <a:gradFill>
            <a:gsLst>
              <a:gs pos="23000">
                <a:srgbClr val="127CA6"/>
              </a:gs>
              <a:gs pos="56000">
                <a:srgbClr val="11AEBF"/>
              </a:gs>
            </a:gsLst>
            <a:lin ang="138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4034" y="6055566"/>
            <a:ext cx="789083" cy="782464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1809769" y="2415478"/>
            <a:ext cx="1187774" cy="1148815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1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smtClean="0">
                <a:solidFill>
                  <a:srgbClr val="127CA6"/>
                </a:solidFill>
              </a:rPr>
              <a:t>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2200" dirty="0">
              <a:ea typeface="Calibri"/>
              <a:cs typeface="Arial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6019801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200" dirty="0">
              <a:ea typeface="Calibri"/>
              <a:cs typeface="Times New Roman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/>
          <p:cNvSpPr txBox="1"/>
          <p:nvPr/>
        </p:nvSpPr>
        <p:spPr>
          <a:xfrm rot="5400000">
            <a:off x="5263538" y="-1947840"/>
            <a:ext cx="1723812" cy="12250888"/>
          </a:xfrm>
          <a:prstGeom prst="rect">
            <a:avLst/>
          </a:prstGeom>
          <a:gradFill>
            <a:gsLst>
              <a:gs pos="23000">
                <a:srgbClr val="127CA6"/>
              </a:gs>
              <a:gs pos="56000">
                <a:srgbClr val="11AEBF"/>
              </a:gs>
            </a:gsLst>
            <a:lin ang="138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11" name="TextBox 5"/>
          <p:cNvSpPr txBox="1"/>
          <p:nvPr/>
        </p:nvSpPr>
        <p:spPr>
          <a:xfrm rot="5400000">
            <a:off x="5263538" y="-5263538"/>
            <a:ext cx="1723812" cy="12250888"/>
          </a:xfrm>
          <a:prstGeom prst="rect">
            <a:avLst/>
          </a:prstGeom>
          <a:gradFill>
            <a:gsLst>
              <a:gs pos="23000">
                <a:srgbClr val="127CA6"/>
              </a:gs>
              <a:gs pos="56000">
                <a:srgbClr val="11AEBF"/>
              </a:gs>
            </a:gsLst>
            <a:lin ang="138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70C4AC-6DA7-4BA4-BC45-F1FEFA3332E1}"/>
              </a:ext>
            </a:extLst>
          </p:cNvPr>
          <p:cNvSpPr txBox="1">
            <a:spLocks/>
          </p:cNvSpPr>
          <p:nvPr/>
        </p:nvSpPr>
        <p:spPr>
          <a:xfrm>
            <a:off x="1848183" y="2060849"/>
            <a:ext cx="4392488" cy="3542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CA" sz="32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83EAEF-5B74-C333-9D4C-94025258C88C}"/>
              </a:ext>
            </a:extLst>
          </p:cNvPr>
          <p:cNvSpPr txBox="1"/>
          <p:nvPr/>
        </p:nvSpPr>
        <p:spPr>
          <a:xfrm>
            <a:off x="120581" y="1820253"/>
            <a:ext cx="1183193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94" algn="ctr">
              <a:spcAft>
                <a:spcPts val="1000"/>
              </a:spcAft>
            </a:pPr>
            <a:r>
              <a:rPr lang="fr-FR" sz="2600" dirty="0" smtClean="0"/>
              <a:t>xxx</a:t>
            </a:r>
            <a:endParaRPr lang="fr-FR" sz="2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63192" y="370501"/>
            <a:ext cx="4793733" cy="905010"/>
          </a:xfrm>
        </p:spPr>
        <p:txBody>
          <a:bodyPr>
            <a:normAutofit/>
          </a:bodyPr>
          <a:lstStyle/>
          <a:p>
            <a:r>
              <a:rPr lang="fr-CA" sz="3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xxx</a:t>
            </a:r>
            <a:endParaRPr lang="fr-CA" sz="36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4BF0CF-B2F7-1E3C-AC83-BE0C6D458157}"/>
              </a:ext>
            </a:extLst>
          </p:cNvPr>
          <p:cNvSpPr txBox="1"/>
          <p:nvPr/>
        </p:nvSpPr>
        <p:spPr>
          <a:xfrm>
            <a:off x="80250" y="5130090"/>
            <a:ext cx="1197260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94" algn="ctr">
              <a:spcAft>
                <a:spcPts val="1000"/>
              </a:spcAft>
            </a:pPr>
            <a:r>
              <a:rPr lang="fr-FR" sz="2600" dirty="0" err="1" smtClean="0"/>
              <a:t>xxxx</a:t>
            </a:r>
            <a:endParaRPr lang="fr-FR" sz="2600" dirty="0"/>
          </a:p>
        </p:txBody>
      </p:sp>
      <p:sp>
        <p:nvSpPr>
          <p:cNvPr id="10" name="Titre 2">
            <a:extLst>
              <a:ext uri="{FF2B5EF4-FFF2-40B4-BE49-F238E27FC236}">
                <a16:creationId xmlns:a16="http://schemas.microsoft.com/office/drawing/2014/main" id="{A9EF414C-E41E-0453-0784-01BF311803E0}"/>
              </a:ext>
            </a:extLst>
          </p:cNvPr>
          <p:cNvSpPr txBox="1">
            <a:spLocks/>
          </p:cNvSpPr>
          <p:nvPr/>
        </p:nvSpPr>
        <p:spPr>
          <a:xfrm>
            <a:off x="724367" y="3765118"/>
            <a:ext cx="4671381" cy="824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xxx</a:t>
            </a:r>
            <a:endParaRPr lang="fr-CA" sz="3600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27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7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7424982" y="-13648"/>
            <a:ext cx="1541597" cy="1508449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extBox 4"/>
          <p:cNvSpPr txBox="1"/>
          <p:nvPr/>
        </p:nvSpPr>
        <p:spPr>
          <a:xfrm>
            <a:off x="7925444" y="2994"/>
            <a:ext cx="4266554" cy="6855006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  <a:spcBef>
                <a:spcPct val="0"/>
              </a:spcBef>
            </a:pPr>
            <a:endParaRPr sz="1200">
              <a:solidFill>
                <a:srgbClr val="127CA6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0760" y="2886075"/>
            <a:ext cx="6882440" cy="1943100"/>
          </a:xfrm>
        </p:spPr>
        <p:txBody>
          <a:bodyPr>
            <a:noAutofit/>
          </a:bodyPr>
          <a:lstStyle/>
          <a:p>
            <a:endParaRPr lang="fr-CA" sz="2400" dirty="0">
              <a:ea typeface="Calibri" panose="020F0502020204030204" pitchFamily="34" charset="0"/>
              <a:cs typeface="Arial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16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845" y="471488"/>
            <a:ext cx="6759243" cy="1342231"/>
          </a:xfrm>
        </p:spPr>
        <p:txBody>
          <a:bodyPr>
            <a:noAutofit/>
          </a:bodyPr>
          <a:lstStyle/>
          <a:p>
            <a:r>
              <a:rPr lang="fr-CA" sz="4400" b="1" dirty="0" err="1" smtClean="0">
                <a:solidFill>
                  <a:srgbClr val="127CA6"/>
                </a:solidFill>
              </a:rPr>
              <a:t>xxxx</a:t>
            </a:r>
            <a:endParaRPr lang="fr-FR" sz="4400" dirty="0"/>
          </a:p>
        </p:txBody>
      </p:sp>
      <p:sp>
        <p:nvSpPr>
          <p:cNvPr id="9" name="Ellipse 8"/>
          <p:cNvSpPr/>
          <p:nvPr/>
        </p:nvSpPr>
        <p:spPr>
          <a:xfrm>
            <a:off x="11350668" y="6029743"/>
            <a:ext cx="841332" cy="828257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56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smtClean="0">
                <a:solidFill>
                  <a:srgbClr val="127CA6"/>
                </a:solidFill>
              </a:rPr>
              <a:t>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2200" dirty="0">
              <a:ea typeface="Calibri"/>
              <a:cs typeface="Arial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6019801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200" dirty="0">
              <a:ea typeface="Calibri"/>
              <a:cs typeface="Times New Roman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54E9E228-B02C-3941-B458-23CB2D67B476}"/>
              </a:ext>
            </a:extLst>
          </p:cNvPr>
          <p:cNvSpPr txBox="1">
            <a:spLocks/>
          </p:cNvSpPr>
          <p:nvPr/>
        </p:nvSpPr>
        <p:spPr>
          <a:xfrm>
            <a:off x="2559248" y="1655281"/>
            <a:ext cx="9467652" cy="48217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kumimoji="0" lang="en-CA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1638" y="157528"/>
            <a:ext cx="8522162" cy="1336736"/>
          </a:xfrm>
        </p:spPr>
        <p:txBody>
          <a:bodyPr>
            <a:normAutofit/>
          </a:bodyPr>
          <a:lstStyle/>
          <a:p>
            <a:pPr algn="l"/>
            <a:r>
              <a:rPr lang="fr-CA" sz="4400" b="1" dirty="0" smtClean="0">
                <a:solidFill>
                  <a:srgbClr val="127CA6"/>
                </a:solidFill>
              </a:rPr>
              <a:t>xxx</a:t>
            </a:r>
            <a:endParaRPr lang="fr-CA" sz="4400" b="1" dirty="0">
              <a:solidFill>
                <a:srgbClr val="127CA6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1" y="1"/>
            <a:ext cx="2247900" cy="6858000"/>
          </a:xfrm>
          <a:prstGeom prst="rect">
            <a:avLst/>
          </a:prstGeom>
          <a:gradFill>
            <a:gsLst>
              <a:gs pos="23000">
                <a:srgbClr val="127CA6"/>
              </a:gs>
              <a:gs pos="56000">
                <a:srgbClr val="11AEBF"/>
              </a:gs>
            </a:gsLst>
            <a:lin ang="13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034" y="6055566"/>
            <a:ext cx="789083" cy="782464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1809769" y="2415478"/>
            <a:ext cx="1187774" cy="1148815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07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 smtClean="0">
                <a:solidFill>
                  <a:srgbClr val="127CA6"/>
                </a:solidFill>
              </a:rPr>
              <a:t>xxxx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48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200" dirty="0">
              <a:ea typeface="Calibri"/>
              <a:cs typeface="Arial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6615110" y="1811337"/>
            <a:ext cx="549116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CA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84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 smtClean="0">
                <a:solidFill>
                  <a:srgbClr val="127CA6"/>
                </a:solidFill>
              </a:rPr>
              <a:t>xxxx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9891713" cy="36750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54E9E228-B02C-3941-B458-23CB2D67B476}"/>
              </a:ext>
            </a:extLst>
          </p:cNvPr>
          <p:cNvSpPr txBox="1">
            <a:spLocks/>
          </p:cNvSpPr>
          <p:nvPr/>
        </p:nvSpPr>
        <p:spPr>
          <a:xfrm>
            <a:off x="2574011" y="1669567"/>
            <a:ext cx="9037416" cy="48693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2200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1638" y="157528"/>
            <a:ext cx="8522162" cy="1336736"/>
          </a:xfrm>
        </p:spPr>
        <p:txBody>
          <a:bodyPr>
            <a:normAutofit/>
          </a:bodyPr>
          <a:lstStyle/>
          <a:p>
            <a:pPr algn="l"/>
            <a:r>
              <a:rPr lang="fr-CA" sz="4400" b="1" dirty="0" err="1" smtClean="0">
                <a:solidFill>
                  <a:srgbClr val="127CA6"/>
                </a:solidFill>
              </a:rPr>
              <a:t>xxxx</a:t>
            </a:r>
            <a:endParaRPr lang="fr-CA" sz="4400" b="1" dirty="0">
              <a:solidFill>
                <a:srgbClr val="127CA6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1" y="1"/>
            <a:ext cx="2247900" cy="6858000"/>
          </a:xfrm>
          <a:prstGeom prst="rect">
            <a:avLst/>
          </a:prstGeom>
          <a:gradFill>
            <a:gsLst>
              <a:gs pos="23000">
                <a:srgbClr val="127CA6"/>
              </a:gs>
              <a:gs pos="56000">
                <a:srgbClr val="11AEBF"/>
              </a:gs>
            </a:gsLst>
            <a:lin ang="13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034" y="6055566"/>
            <a:ext cx="789083" cy="782464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1809769" y="2415478"/>
            <a:ext cx="1187774" cy="1148815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51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smtClean="0">
                <a:solidFill>
                  <a:srgbClr val="127CA6"/>
                </a:solidFill>
              </a:rPr>
              <a:t>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9891713" cy="36750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17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 smtClean="0">
                <a:solidFill>
                  <a:srgbClr val="127CA6"/>
                </a:solidFill>
              </a:rPr>
              <a:t>xxxx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200" y="2071137"/>
            <a:ext cx="9891713" cy="367506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Font typeface="+mj-lt"/>
              <a:buAutoNum type="romanUcPeriod"/>
            </a:pPr>
            <a:endParaRPr lang="fr-FR" sz="2400" dirty="0" smtClean="0">
              <a:solidFill>
                <a:srgbClr val="0000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4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 smtClean="0">
                <a:solidFill>
                  <a:srgbClr val="127CA6"/>
                </a:solidFill>
              </a:rPr>
              <a:t>xxxx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200" y="2071137"/>
            <a:ext cx="9891713" cy="367506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Font typeface="+mj-lt"/>
              <a:buAutoNum type="romanUcPeriod"/>
            </a:pPr>
            <a:endParaRPr lang="fr-FR" sz="2400" dirty="0" smtClean="0">
              <a:solidFill>
                <a:srgbClr val="0000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5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54E9E228-B02C-3941-B458-23CB2D67B476}"/>
              </a:ext>
            </a:extLst>
          </p:cNvPr>
          <p:cNvSpPr txBox="1">
            <a:spLocks/>
          </p:cNvSpPr>
          <p:nvPr/>
        </p:nvSpPr>
        <p:spPr>
          <a:xfrm>
            <a:off x="2606898" y="1852131"/>
            <a:ext cx="9066942" cy="46058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lang="fr-FR" sz="23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1638" y="157528"/>
            <a:ext cx="8522162" cy="1336736"/>
          </a:xfrm>
        </p:spPr>
        <p:txBody>
          <a:bodyPr>
            <a:normAutofit/>
          </a:bodyPr>
          <a:lstStyle/>
          <a:p>
            <a:pPr algn="l"/>
            <a:r>
              <a:rPr lang="fr-CA" sz="4400" b="1" dirty="0" err="1" smtClean="0">
                <a:solidFill>
                  <a:srgbClr val="127CA6"/>
                </a:solidFill>
              </a:rPr>
              <a:t>xxxxx</a:t>
            </a:r>
            <a:endParaRPr lang="fr-CA" sz="4400" b="1" dirty="0">
              <a:solidFill>
                <a:srgbClr val="127CA6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1" y="1"/>
            <a:ext cx="2247900" cy="6858000"/>
          </a:xfrm>
          <a:prstGeom prst="rect">
            <a:avLst/>
          </a:prstGeom>
          <a:gradFill>
            <a:gsLst>
              <a:gs pos="23000">
                <a:srgbClr val="127CA6"/>
              </a:gs>
              <a:gs pos="56000">
                <a:srgbClr val="11AEBF"/>
              </a:gs>
            </a:gsLst>
            <a:lin ang="13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034" y="6055566"/>
            <a:ext cx="789083" cy="782464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1809769" y="2415478"/>
            <a:ext cx="1187774" cy="1148815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91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7424982" y="-13648"/>
            <a:ext cx="1541597" cy="1508449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7925444" y="2994"/>
            <a:ext cx="4266554" cy="6855006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127C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8845" y="2162330"/>
            <a:ext cx="6475413" cy="4559145"/>
          </a:xfrm>
        </p:spPr>
        <p:txBody>
          <a:bodyPr>
            <a:noAutofit/>
          </a:bodyPr>
          <a:lstStyle/>
          <a:p>
            <a:pPr marL="285750" lvl="0" indent="-133350">
              <a:spcBef>
                <a:spcPts val="0"/>
              </a:spcBef>
              <a:buClr>
                <a:schemeClr val="dk1"/>
              </a:buClr>
              <a:buSzPts val="2400"/>
            </a:pPr>
            <a:endParaRPr lang="fr-CA" sz="24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845" y="471488"/>
            <a:ext cx="6759243" cy="1342231"/>
          </a:xfrm>
        </p:spPr>
        <p:txBody>
          <a:bodyPr>
            <a:noAutofit/>
          </a:bodyPr>
          <a:lstStyle/>
          <a:p>
            <a:r>
              <a:rPr lang="fr-CA" sz="4400" b="1" dirty="0" err="1" smtClean="0">
                <a:solidFill>
                  <a:srgbClr val="127CA6"/>
                </a:solidFill>
              </a:rPr>
              <a:t>xxxxx</a:t>
            </a:r>
            <a:endParaRPr lang="fr-FR" sz="4400" dirty="0"/>
          </a:p>
        </p:txBody>
      </p:sp>
      <p:sp>
        <p:nvSpPr>
          <p:cNvPr id="9" name="Ellipse 8"/>
          <p:cNvSpPr/>
          <p:nvPr/>
        </p:nvSpPr>
        <p:spPr>
          <a:xfrm>
            <a:off x="11350668" y="6029743"/>
            <a:ext cx="841332" cy="828257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63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7424982" y="-13648"/>
            <a:ext cx="1541597" cy="1508449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7925444" y="2994"/>
            <a:ext cx="4266554" cy="6855006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127C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8845" y="2162330"/>
            <a:ext cx="6475413" cy="4559145"/>
          </a:xfrm>
        </p:spPr>
        <p:txBody>
          <a:bodyPr>
            <a:noAutofit/>
          </a:bodyPr>
          <a:lstStyle/>
          <a:p>
            <a:pPr marL="285750" lvl="0" indent="-133350">
              <a:spcBef>
                <a:spcPts val="0"/>
              </a:spcBef>
              <a:buClr>
                <a:schemeClr val="dk1"/>
              </a:buClr>
              <a:buSzPts val="2400"/>
            </a:pPr>
            <a:endParaRPr lang="fr-CA" sz="24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845" y="471488"/>
            <a:ext cx="6759243" cy="1342231"/>
          </a:xfrm>
        </p:spPr>
        <p:txBody>
          <a:bodyPr>
            <a:noAutofit/>
          </a:bodyPr>
          <a:lstStyle/>
          <a:p>
            <a:r>
              <a:rPr lang="fr-CA" sz="4400" b="1" dirty="0" err="1" smtClean="0">
                <a:solidFill>
                  <a:srgbClr val="127CA6"/>
                </a:solidFill>
              </a:rPr>
              <a:t>xxxxx</a:t>
            </a:r>
            <a:endParaRPr lang="fr-FR" sz="4400" dirty="0"/>
          </a:p>
        </p:txBody>
      </p:sp>
      <p:sp>
        <p:nvSpPr>
          <p:cNvPr id="9" name="Ellipse 8"/>
          <p:cNvSpPr/>
          <p:nvPr/>
        </p:nvSpPr>
        <p:spPr>
          <a:xfrm>
            <a:off x="11350668" y="6029743"/>
            <a:ext cx="841332" cy="828257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137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 smtClean="0">
                <a:solidFill>
                  <a:srgbClr val="127CA6"/>
                </a:solidFill>
              </a:rPr>
              <a:t>xxxx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200" y="2071137"/>
            <a:ext cx="9891713" cy="367506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Font typeface="+mj-lt"/>
              <a:buAutoNum type="romanUcPeriod"/>
            </a:pPr>
            <a:endParaRPr lang="fr-FR" sz="2400" dirty="0" smtClean="0">
              <a:solidFill>
                <a:srgbClr val="0000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48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 smtClean="0">
                <a:solidFill>
                  <a:srgbClr val="127CA6"/>
                </a:solidFill>
              </a:rPr>
              <a:t>xxxx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200" y="1917341"/>
            <a:ext cx="9891713" cy="609103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endParaRPr lang="fr-CA" sz="1900" dirty="0"/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28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 smtClean="0">
                <a:solidFill>
                  <a:srgbClr val="127CA6"/>
                </a:solidFill>
              </a:rPr>
              <a:t>xxxx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200" y="1917341"/>
            <a:ext cx="9891713" cy="609103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endParaRPr lang="fr-CA" sz="1900" dirty="0"/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88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54E9E228-B02C-3941-B458-23CB2D67B476}"/>
              </a:ext>
            </a:extLst>
          </p:cNvPr>
          <p:cNvSpPr txBox="1">
            <a:spLocks/>
          </p:cNvSpPr>
          <p:nvPr/>
        </p:nvSpPr>
        <p:spPr>
          <a:xfrm>
            <a:off x="2606898" y="1852131"/>
            <a:ext cx="9066942" cy="46058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fr-FR" sz="2400" dirty="0">
              <a:ea typeface="Calibri"/>
              <a:cs typeface="Calibri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1638" y="157528"/>
            <a:ext cx="8522162" cy="1336736"/>
          </a:xfrm>
        </p:spPr>
        <p:txBody>
          <a:bodyPr>
            <a:normAutofit/>
          </a:bodyPr>
          <a:lstStyle/>
          <a:p>
            <a:pPr algn="l"/>
            <a:r>
              <a:rPr lang="fr-CA" sz="4400" b="1" dirty="0" err="1" smtClean="0">
                <a:solidFill>
                  <a:srgbClr val="127CA6"/>
                </a:solidFill>
              </a:rPr>
              <a:t>xxxx</a:t>
            </a:r>
            <a:endParaRPr lang="fr-CA" sz="4400" b="1" dirty="0">
              <a:solidFill>
                <a:srgbClr val="127CA6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1" y="1"/>
            <a:ext cx="2247900" cy="6858000"/>
          </a:xfrm>
          <a:prstGeom prst="rect">
            <a:avLst/>
          </a:prstGeom>
          <a:gradFill>
            <a:gsLst>
              <a:gs pos="23000">
                <a:srgbClr val="127CA6"/>
              </a:gs>
              <a:gs pos="56000">
                <a:srgbClr val="11AEBF"/>
              </a:gs>
            </a:gsLst>
            <a:lin ang="138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034" y="6055566"/>
            <a:ext cx="789083" cy="782464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1809769" y="2415478"/>
            <a:ext cx="1187774" cy="1148815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86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7424982" y="-13648"/>
            <a:ext cx="1541597" cy="1508449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7925444" y="2994"/>
            <a:ext cx="4266554" cy="6855006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127C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72451" y="2022801"/>
            <a:ext cx="7587918" cy="458772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CA" sz="22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02" y="-315924"/>
            <a:ext cx="7287880" cy="1810725"/>
          </a:xfrm>
        </p:spPr>
        <p:txBody>
          <a:bodyPr>
            <a:noAutofit/>
          </a:bodyPr>
          <a:lstStyle/>
          <a:p>
            <a:r>
              <a:rPr lang="fr-CA" sz="4400" b="1" dirty="0" err="1" smtClean="0">
                <a:solidFill>
                  <a:srgbClr val="127CA6"/>
                </a:solidFill>
              </a:rPr>
              <a:t>xxxxx</a:t>
            </a:r>
            <a:endParaRPr lang="fr-FR" sz="4400" dirty="0"/>
          </a:p>
        </p:txBody>
      </p:sp>
      <p:sp>
        <p:nvSpPr>
          <p:cNvPr id="9" name="Ellipse 8"/>
          <p:cNvSpPr/>
          <p:nvPr/>
        </p:nvSpPr>
        <p:spPr>
          <a:xfrm>
            <a:off x="11350668" y="6029743"/>
            <a:ext cx="841332" cy="828257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23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7424982" y="-13648"/>
            <a:ext cx="1541597" cy="1508449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7925444" y="2994"/>
            <a:ext cx="4266554" cy="6855006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127C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2263" y="2043267"/>
            <a:ext cx="7877789" cy="3219198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02" y="-315924"/>
            <a:ext cx="7287880" cy="1810725"/>
          </a:xfrm>
        </p:spPr>
        <p:txBody>
          <a:bodyPr>
            <a:noAutofit/>
          </a:bodyPr>
          <a:lstStyle/>
          <a:p>
            <a:r>
              <a:rPr lang="fr-CA" sz="4400" b="1" dirty="0" smtClean="0">
                <a:solidFill>
                  <a:srgbClr val="127CA6"/>
                </a:solidFill>
              </a:rPr>
              <a:t>xxx</a:t>
            </a:r>
            <a:endParaRPr lang="fr-FR" sz="4400" dirty="0"/>
          </a:p>
        </p:txBody>
      </p:sp>
      <p:sp>
        <p:nvSpPr>
          <p:cNvPr id="9" name="Ellipse 8"/>
          <p:cNvSpPr/>
          <p:nvPr/>
        </p:nvSpPr>
        <p:spPr>
          <a:xfrm>
            <a:off x="11350668" y="6029743"/>
            <a:ext cx="841332" cy="828257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90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 smtClean="0">
                <a:solidFill>
                  <a:srgbClr val="127CA6"/>
                </a:solidFill>
              </a:rPr>
              <a:t>xxxx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838200" y="1917341"/>
            <a:ext cx="9891713" cy="609103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endParaRPr lang="fr-CA" sz="1900" dirty="0"/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44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smtClean="0">
                <a:solidFill>
                  <a:srgbClr val="127CA6"/>
                </a:solidFill>
              </a:rPr>
              <a:t>xxx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493433" y="1757099"/>
            <a:ext cx="11353800" cy="4468506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endParaRPr lang="fr-CA" sz="1900" dirty="0"/>
          </a:p>
        </p:txBody>
      </p:sp>
      <p:sp>
        <p:nvSpPr>
          <p:cNvPr id="8" name="Ellipse 7"/>
          <p:cNvSpPr/>
          <p:nvPr/>
        </p:nvSpPr>
        <p:spPr>
          <a:xfrm>
            <a:off x="-93307" y="5970375"/>
            <a:ext cx="1173480" cy="1111560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5"/>
          <p:cNvSpPr txBox="1"/>
          <p:nvPr/>
        </p:nvSpPr>
        <p:spPr>
          <a:xfrm rot="5400000">
            <a:off x="5757504" y="450793"/>
            <a:ext cx="677000" cy="12192003"/>
          </a:xfrm>
          <a:prstGeom prst="rect">
            <a:avLst/>
          </a:prstGeom>
          <a:gradFill>
            <a:gsLst>
              <a:gs pos="23000">
                <a:srgbClr val="127CA6"/>
              </a:gs>
              <a:gs pos="72000">
                <a:srgbClr val="11AEBF"/>
              </a:gs>
            </a:gsLst>
            <a:lin ang="13200000" scaled="0"/>
          </a:gradFill>
        </p:spPr>
        <p:txBody>
          <a:bodyPr lIns="33867" tIns="33867" rIns="33867" bIns="33867" rtlCol="0" anchor="ctr"/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769765" y="-127898"/>
            <a:ext cx="1769455" cy="173694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67DB-5769-40D5-AD06-687002EC30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16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lipse 16"/>
          <p:cNvSpPr/>
          <p:nvPr/>
        </p:nvSpPr>
        <p:spPr>
          <a:xfrm>
            <a:off x="6377035" y="3366978"/>
            <a:ext cx="5188615" cy="5068204"/>
          </a:xfrm>
          <a:prstGeom prst="ellipse">
            <a:avLst/>
          </a:prstGeom>
          <a:solidFill>
            <a:srgbClr val="11AEBF"/>
          </a:solidFill>
          <a:ln>
            <a:solidFill>
              <a:srgbClr val="11AE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-455030" y="3700638"/>
            <a:ext cx="2438400" cy="2409051"/>
          </a:xfrm>
          <a:prstGeom prst="ellipse">
            <a:avLst/>
          </a:prstGeom>
          <a:solidFill>
            <a:srgbClr val="D96459"/>
          </a:solidFill>
          <a:ln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764170" y="5322862"/>
            <a:ext cx="809668" cy="786827"/>
          </a:xfrm>
          <a:prstGeom prst="ellipse">
            <a:avLst/>
          </a:prstGeom>
          <a:solidFill>
            <a:srgbClr val="7EC005"/>
          </a:solidFill>
          <a:ln>
            <a:solidFill>
              <a:srgbClr val="7EC0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528399" y="2050124"/>
            <a:ext cx="5856417" cy="9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5"/>
              </a:lnSpc>
              <a:spcBef>
                <a:spcPct val="0"/>
              </a:spcBef>
            </a:pPr>
            <a:r>
              <a:rPr lang="en-US" sz="8800" b="1" dirty="0" smtClean="0">
                <a:solidFill>
                  <a:srgbClr val="127CA6"/>
                </a:solidFill>
                <a:ea typeface="League Spartan"/>
                <a:cs typeface="League Spartan"/>
                <a:sym typeface="League Spartan"/>
              </a:rPr>
              <a:t>MERCI</a:t>
            </a:r>
            <a:endParaRPr lang="en-US" sz="8800" b="1" dirty="0">
              <a:solidFill>
                <a:srgbClr val="127CA6"/>
              </a:solidFill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8021048" y="140474"/>
            <a:ext cx="685800" cy="677333"/>
          </a:xfrm>
          <a:prstGeom prst="ellipse">
            <a:avLst/>
          </a:prstGeom>
          <a:solidFill>
            <a:srgbClr val="11AE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67DB-5769-40D5-AD06-687002EC3005}" type="slidenum">
              <a:rPr lang="fr-FR" smtClean="0"/>
              <a:t>36</a:t>
            </a:fld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1169004" y="-1760205"/>
            <a:ext cx="2438400" cy="2409051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11350668" y="6029743"/>
            <a:ext cx="841332" cy="828257"/>
          </a:xfrm>
          <a:prstGeom prst="ellipse">
            <a:avLst/>
          </a:prstGeom>
          <a:solidFill>
            <a:srgbClr val="F2B56B"/>
          </a:solidFill>
          <a:ln>
            <a:solidFill>
              <a:srgbClr val="F2B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Espace réservé pour une image 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" b="1011"/>
          <a:stretch>
            <a:fillRect/>
          </a:stretch>
        </p:blipFill>
        <p:spPr>
          <a:xfrm>
            <a:off x="-9612" y="4183282"/>
            <a:ext cx="12201612" cy="314388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99430" y="4183282"/>
            <a:ext cx="12292228" cy="3143884"/>
          </a:xfrm>
          <a:prstGeom prst="rect">
            <a:avLst/>
          </a:prstGeom>
          <a:solidFill>
            <a:srgbClr val="127CA6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10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4460</TotalTime>
  <Words>540</Words>
  <Application>Microsoft Office PowerPoint</Application>
  <PresentationFormat>Grand écran</PresentationFormat>
  <Paragraphs>133</Paragraphs>
  <Slides>36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Helvetica</vt:lpstr>
      <vt:lpstr>Lato Bold</vt:lpstr>
      <vt:lpstr>League Spartan</vt:lpstr>
      <vt:lpstr>Montserrat Bold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xxx</vt:lpstr>
      <vt:lpstr>xxx</vt:lpstr>
      <vt:lpstr>xxx</vt:lpstr>
      <vt:lpstr>xxxx</vt:lpstr>
      <vt:lpstr>xxx</vt:lpstr>
      <vt:lpstr>xxx</vt:lpstr>
      <vt:lpstr>xxxx</vt:lpstr>
      <vt:lpstr>xxxx</vt:lpstr>
      <vt:lpstr>xxxx</vt:lpstr>
      <vt:lpstr>xxx</vt:lpstr>
      <vt:lpstr>xxxx</vt:lpstr>
      <vt:lpstr>xxxx</vt:lpstr>
      <vt:lpstr>xxxxx</vt:lpstr>
      <vt:lpstr>xxxxx</vt:lpstr>
      <vt:lpstr>xxxxx</vt:lpstr>
      <vt:lpstr>xxxx</vt:lpstr>
      <vt:lpstr>xxxx</vt:lpstr>
      <vt:lpstr>xxxx</vt:lpstr>
      <vt:lpstr>xxxx</vt:lpstr>
      <vt:lpstr>xxxxx</vt:lpstr>
      <vt:lpstr>xxx</vt:lpstr>
      <vt:lpstr>xxxx</vt:lpstr>
      <vt:lpstr>xxx</vt:lpstr>
      <vt:lpstr>Présentation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pieruccib</dc:creator>
  <cp:lastModifiedBy>pieruccib</cp:lastModifiedBy>
  <cp:revision>123</cp:revision>
  <dcterms:created xsi:type="dcterms:W3CDTF">2025-01-25T21:42:46Z</dcterms:created>
  <dcterms:modified xsi:type="dcterms:W3CDTF">2025-05-30T20:46:09Z</dcterms:modified>
</cp:coreProperties>
</file>